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Lst>
  <p:notesMasterIdLst>
    <p:notesMasterId r:id="rId61"/>
  </p:notesMasterIdLst>
  <p:handoutMasterIdLst>
    <p:handoutMasterId r:id="rId62"/>
  </p:handoutMasterIdLst>
  <p:sldIdLst>
    <p:sldId id="397" r:id="rId2"/>
    <p:sldId id="257" r:id="rId3"/>
    <p:sldId id="390" r:id="rId4"/>
    <p:sldId id="259" r:id="rId5"/>
    <p:sldId id="358" r:id="rId6"/>
    <p:sldId id="353" r:id="rId7"/>
    <p:sldId id="359" r:id="rId8"/>
    <p:sldId id="360" r:id="rId9"/>
    <p:sldId id="398" r:id="rId10"/>
    <p:sldId id="362" r:id="rId11"/>
    <p:sldId id="381" r:id="rId12"/>
    <p:sldId id="306" r:id="rId13"/>
    <p:sldId id="291" r:id="rId14"/>
    <p:sldId id="307" r:id="rId15"/>
    <p:sldId id="302" r:id="rId16"/>
    <p:sldId id="355" r:id="rId17"/>
    <p:sldId id="325" r:id="rId18"/>
    <p:sldId id="382" r:id="rId19"/>
    <p:sldId id="394" r:id="rId20"/>
    <p:sldId id="393" r:id="rId21"/>
    <p:sldId id="375" r:id="rId22"/>
    <p:sldId id="395" r:id="rId23"/>
    <p:sldId id="357" r:id="rId24"/>
    <p:sldId id="304" r:id="rId25"/>
    <p:sldId id="305" r:id="rId26"/>
    <p:sldId id="318" r:id="rId27"/>
    <p:sldId id="386" r:id="rId28"/>
    <p:sldId id="387" r:id="rId29"/>
    <p:sldId id="340" r:id="rId30"/>
    <p:sldId id="376" r:id="rId31"/>
    <p:sldId id="323" r:id="rId32"/>
    <p:sldId id="379" r:id="rId33"/>
    <p:sldId id="392" r:id="rId34"/>
    <p:sldId id="396" r:id="rId35"/>
    <p:sldId id="378" r:id="rId36"/>
    <p:sldId id="337" r:id="rId37"/>
    <p:sldId id="345" r:id="rId38"/>
    <p:sldId id="399" r:id="rId39"/>
    <p:sldId id="383" r:id="rId40"/>
    <p:sldId id="371" r:id="rId41"/>
    <p:sldId id="372" r:id="rId42"/>
    <p:sldId id="373" r:id="rId43"/>
    <p:sldId id="400" r:id="rId44"/>
    <p:sldId id="365" r:id="rId45"/>
    <p:sldId id="293" r:id="rId46"/>
    <p:sldId id="388" r:id="rId47"/>
    <p:sldId id="389" r:id="rId48"/>
    <p:sldId id="370" r:id="rId49"/>
    <p:sldId id="263" r:id="rId50"/>
    <p:sldId id="347" r:id="rId51"/>
    <p:sldId id="401" r:id="rId52"/>
    <p:sldId id="319" r:id="rId53"/>
    <p:sldId id="354" r:id="rId54"/>
    <p:sldId id="377" r:id="rId55"/>
    <p:sldId id="330" r:id="rId56"/>
    <p:sldId id="343" r:id="rId57"/>
    <p:sldId id="344" r:id="rId58"/>
    <p:sldId id="285" r:id="rId59"/>
    <p:sldId id="286" r:id="rId60"/>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onymous" initials="" lastIdx="29" clrIdx="0"/>
  <p:cmAuthor id="1" name="Emily Adams" initials="" lastIdx="10" clrIdx="1"/>
  <p:cmAuthor id="2" name="John Hornstein" initials="" lastIdx="13" clrIdx="2"/>
  <p:cmAuthor id="3" name="AdultPatron10" initials="A" lastIdx="46" clrIdx="3"/>
  <p:cmAuthor id="4" name="Joan M Davis" initials="JMD" lastIdx="17" clrIdx="4"/>
  <p:cmAuthor id="5" name="Joan M Davis" initials="JMD [2]" lastIdx="1" clrIdx="5"/>
  <p:cmAuthor id="6" name="Joan M Davis" initials="JMD [3]" lastIdx="1" clrIdx="6"/>
  <p:cmAuthor id="7" name="Joan M Davis" initials="JMD [4]" lastIdx="1" clrIdx="7"/>
  <p:cmAuthor id="8" name="Joan M Davis" initials="JMD [5]" lastIdx="1" clrIdx="8"/>
  <p:cmAuthor id="9" name="Joan M Davis" initials="JMD [6]" lastIdx="1" clrIdx="9"/>
  <p:cmAuthor id="10" name="Joan M Davis" initials="JMD [7]" lastIdx="1" clrIdx="10"/>
  <p:cmAuthor id="11" name="Joan M Davis" initials="JMD [8]" lastIdx="1" clrIdx="11"/>
  <p:cmAuthor id="12" name="Joan M Davis" initials="JMD [9]" lastIdx="1" clrIdx="12"/>
  <p:cmAuthor id="13" name="Joan M Davis" initials="JMD [10]" lastIdx="1" clrIdx="13"/>
  <p:cmAuthor id="14" name="Joan M Davis" initials="JMD [11]" lastIdx="1" clrIdx="14"/>
  <p:cmAuthor id="15" name="Joan M Davis" initials="JMD [12]" lastIdx="1" clrIdx="15"/>
  <p:cmAuthor id="16" name="Joan M Davis" initials="JMD [13]" lastIdx="1" clrIdx="16"/>
  <p:cmAuthor id="17" name="Joan M Davis" initials="JMD [14]" lastIdx="1" clrIdx="17"/>
  <p:cmAuthor id="18" name="Joan M Davis" initials="JMD [15]" lastIdx="1" clrIdx="18"/>
  <p:cmAuthor id="19" name="Joan M Davis" initials="JMD [16]" lastIdx="1" clrIdx="19"/>
  <p:cmAuthor id="20" name="Joan M Davis" initials="JMD [17]" lastIdx="1" clrIdx="20"/>
  <p:cmAuthor id="21" name="Joan M Davis" initials="JMD [18]" lastIdx="1" clrIdx="21"/>
  <p:cmAuthor id="22" name="Joan M Davis" initials="JMD [19]" lastIdx="1" clrIdx="22"/>
  <p:cmAuthor id="23" name="Liz Wimmer" initials="LW" lastIdx="75" clrIdx="23"/>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7DB"/>
    <a:srgbClr val="000000"/>
    <a:srgbClr val="347A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67755" autoAdjust="0"/>
  </p:normalViewPr>
  <p:slideViewPr>
    <p:cSldViewPr snapToGrid="0" snapToObjects="1">
      <p:cViewPr varScale="1">
        <p:scale>
          <a:sx n="77" d="100"/>
          <a:sy n="77" d="100"/>
        </p:scale>
        <p:origin x="2694" y="6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04"/>
    </p:cViewPr>
  </p:sorterViewPr>
  <p:notesViewPr>
    <p:cSldViewPr snapToGrid="0" snapToObjects="1">
      <p:cViewPr varScale="1">
        <p:scale>
          <a:sx n="96" d="100"/>
          <a:sy n="96" d="100"/>
        </p:scale>
        <p:origin x="760" y="1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8AE29DA-9757-4445-A262-68B278B27974}" type="datetimeFigureOut">
              <a:rPr lang="en-US" smtClean="0"/>
              <a:t>7/2/2020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E2A0B31-AD03-A643-99F4-44DB73C91855}" type="slidenum">
              <a:rPr lang="en-US" smtClean="0"/>
              <a:t>‹#›</a:t>
            </a:fld>
            <a:endParaRPr lang="en-US"/>
          </a:p>
        </p:txBody>
      </p:sp>
    </p:spTree>
    <p:extLst>
      <p:ext uri="{BB962C8B-B14F-4D97-AF65-F5344CB8AC3E}">
        <p14:creationId xmlns:p14="http://schemas.microsoft.com/office/powerpoint/2010/main" val="225268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37839" cy="464820"/>
          </a:xfrm>
          <a:prstGeom prst="rect">
            <a:avLst/>
          </a:prstGeom>
          <a:noFill/>
          <a:ln>
            <a:noFill/>
          </a:ln>
        </p:spPr>
        <p:txBody>
          <a:bodyPr lIns="93162" tIns="93162" rIns="93162" bIns="9316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4820"/>
          </a:xfrm>
          <a:prstGeom prst="rect">
            <a:avLst/>
          </a:prstGeom>
          <a:noFill/>
          <a:ln>
            <a:noFill/>
          </a:ln>
        </p:spPr>
        <p:txBody>
          <a:bodyPr lIns="93162" tIns="93162" rIns="93162" bIns="93162"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29967"/>
            <a:ext cx="3037839" cy="464820"/>
          </a:xfrm>
          <a:prstGeom prst="rect">
            <a:avLst/>
          </a:prstGeom>
          <a:noFill/>
          <a:ln>
            <a:noFill/>
          </a:ln>
        </p:spPr>
        <p:txBody>
          <a:bodyPr lIns="93162" tIns="93162" rIns="93162" bIns="93162"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138232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dirty="0"/>
          </a:p>
        </p:txBody>
      </p:sp>
      <p:sp>
        <p:nvSpPr>
          <p:cNvPr id="143" name="Shape 143"/>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2190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8300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latin typeface="Calibri" charset="0"/>
            </a:endParaRPr>
          </a:p>
        </p:txBody>
      </p:sp>
      <p:sp>
        <p:nvSpPr>
          <p:cNvPr id="4" name="Slide Number Placeholder 3"/>
          <p:cNvSpPr>
            <a:spLocks noGrp="1"/>
          </p:cNvSpPr>
          <p:nvPr>
            <p:ph type="sldNum" sz="quarter" idx="10"/>
          </p:nvPr>
        </p:nvSpPr>
        <p:spPr/>
        <p:txBody>
          <a:bodyPr/>
          <a:lstStyle/>
          <a:p>
            <a:pPr>
              <a:defRPr/>
            </a:pPr>
            <a:fld id="{355CD1D0-D2E6-014E-BFD7-4A23BDD99E43}" type="slidenum">
              <a:rPr lang="en-US" smtClean="0"/>
              <a:pPr>
                <a:defRPr/>
              </a:pPr>
              <a:t>11</a:t>
            </a:fld>
            <a:endParaRPr lang="en-US"/>
          </a:p>
        </p:txBody>
      </p:sp>
    </p:spTree>
    <p:extLst>
      <p:ext uri="{BB962C8B-B14F-4D97-AF65-F5344CB8AC3E}">
        <p14:creationId xmlns:p14="http://schemas.microsoft.com/office/powerpoint/2010/main" val="772627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5218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dirty="0"/>
          </a:p>
        </p:txBody>
      </p:sp>
      <p:sp>
        <p:nvSpPr>
          <p:cNvPr id="164" name="Shape 164"/>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9579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8822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9137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1497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3579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4678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lang="en-US" dirty="0"/>
          </a:p>
        </p:txBody>
      </p:sp>
      <p:sp>
        <p:nvSpPr>
          <p:cNvPr id="168" name="Shape 168"/>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9771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dirty="0"/>
          </a:p>
        </p:txBody>
      </p:sp>
      <p:sp>
        <p:nvSpPr>
          <p:cNvPr id="139" name="Shape 139"/>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a:t>
            </a:fld>
            <a:endParaRPr lang="en-US" sz="1200">
              <a:latin typeface="Calibri"/>
              <a:ea typeface="Calibri"/>
              <a:cs typeface="Calibri"/>
              <a:sym typeface="Calibri"/>
            </a:endParaRPr>
          </a:p>
        </p:txBody>
      </p:sp>
    </p:spTree>
    <p:extLst>
      <p:ext uri="{BB962C8B-B14F-4D97-AF65-F5344CB8AC3E}">
        <p14:creationId xmlns:p14="http://schemas.microsoft.com/office/powerpoint/2010/main" val="929837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1638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marL="0" marR="0" lvl="0" indent="0" algn="l" defTabSz="914400" rtl="0" eaLnBrk="1" fontAlgn="auto" latinLnBrk="0" hangingPunct="1">
              <a:lnSpc>
                <a:spcPct val="100000"/>
              </a:lnSpc>
              <a:spcBef>
                <a:spcPts val="640"/>
              </a:spcBef>
              <a:spcAft>
                <a:spcPts val="0"/>
              </a:spcAft>
              <a:buClr>
                <a:schemeClr val="dk1"/>
              </a:buClr>
              <a:buSzPct val="100000"/>
              <a:buFont typeface="Arial"/>
              <a:buNone/>
              <a:tabLst/>
              <a:defRPr/>
            </a:pPr>
            <a:endParaRPr lang="en-US" dirty="0"/>
          </a:p>
        </p:txBody>
      </p:sp>
      <p:sp>
        <p:nvSpPr>
          <p:cNvPr id="229" name="Shape 229"/>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7473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7930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6802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3505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lang="en-US" dirty="0"/>
          </a:p>
        </p:txBody>
      </p:sp>
      <p:sp>
        <p:nvSpPr>
          <p:cNvPr id="255" name="Shape 255"/>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7295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lang="en-US" dirty="0"/>
          </a:p>
        </p:txBody>
      </p:sp>
      <p:sp>
        <p:nvSpPr>
          <p:cNvPr id="241" name="Shape 241"/>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4970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1" name="Shape 301"/>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lang="en-US" dirty="0"/>
          </a:p>
        </p:txBody>
      </p:sp>
      <p:sp>
        <p:nvSpPr>
          <p:cNvPr id="302" name="Shape 302"/>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1550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8" name="Shape 308"/>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dirty="0"/>
          </a:p>
        </p:txBody>
      </p:sp>
      <p:sp>
        <p:nvSpPr>
          <p:cNvPr id="309" name="Shape 309"/>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237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lang="en-US" dirty="0"/>
          </a:p>
        </p:txBody>
      </p:sp>
      <p:sp>
        <p:nvSpPr>
          <p:cNvPr id="255" name="Shape 255"/>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8199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b="0" baseline="0" dirty="0"/>
          </a:p>
        </p:txBody>
      </p:sp>
      <p:sp>
        <p:nvSpPr>
          <p:cNvPr id="4" name="Slide Number Placeholder 3"/>
          <p:cNvSpPr>
            <a:spLocks noGrp="1"/>
          </p:cNvSpPr>
          <p:nvPr>
            <p:ph type="sldNum" sz="quarter" idx="10"/>
          </p:nvPr>
        </p:nvSpPr>
        <p:spPr/>
        <p:txBody>
          <a:bodyPr/>
          <a:lstStyle/>
          <a:p>
            <a:fld id="{A7885F4E-790F-47A2-ABE6-05E0B3ED896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57911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5" name="Shape 315"/>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defTabSz="465887">
              <a:defRPr/>
            </a:pPr>
            <a:endParaRPr lang="en-US" dirty="0"/>
          </a:p>
        </p:txBody>
      </p:sp>
      <p:sp>
        <p:nvSpPr>
          <p:cNvPr id="316" name="Shape 316"/>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63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lang="en-US" dirty="0"/>
          </a:p>
        </p:txBody>
      </p:sp>
      <p:sp>
        <p:nvSpPr>
          <p:cNvPr id="261" name="Shape 261"/>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3582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lang="en-US" dirty="0"/>
          </a:p>
        </p:txBody>
      </p:sp>
      <p:sp>
        <p:nvSpPr>
          <p:cNvPr id="164" name="Shape 164"/>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7913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defTabSz="465887">
              <a:defRPr/>
            </a:pPr>
            <a:endParaRPr lang="en-US" dirty="0"/>
          </a:p>
        </p:txBody>
      </p:sp>
      <p:sp>
        <p:nvSpPr>
          <p:cNvPr id="296" name="Shape 296"/>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5225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defTabSz="931774">
              <a:defRPr/>
            </a:pPr>
            <a:endParaRPr lang="en-US" dirty="0"/>
          </a:p>
        </p:txBody>
      </p:sp>
      <p:sp>
        <p:nvSpPr>
          <p:cNvPr id="180" name="Shape 180"/>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5117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defTabSz="465887">
              <a:defRPr/>
            </a:pPr>
            <a:endParaRPr lang="en-US" dirty="0"/>
          </a:p>
        </p:txBody>
      </p:sp>
      <p:sp>
        <p:nvSpPr>
          <p:cNvPr id="255" name="Shape 255"/>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37086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
        <p:nvSpPr>
          <p:cNvPr id="185" name="Shape 1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0261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1040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53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17893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7" name="Shape 427"/>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defTabSz="931774">
              <a:defRPr/>
            </a:pPr>
            <a:endParaRPr lang="en-US" dirty="0">
              <a:sym typeface="Arial"/>
            </a:endParaRPr>
          </a:p>
        </p:txBody>
      </p:sp>
      <p:sp>
        <p:nvSpPr>
          <p:cNvPr id="428" name="Shape 428"/>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Times New Roman"/>
                <a:ea typeface="Times New Roman"/>
                <a:cs typeface="Times New Roman"/>
                <a:sym typeface="Times New Roman"/>
              </a:rPr>
              <a:pPr algn="r">
                <a:buSzPct val="25000"/>
              </a:pPr>
              <a:t>55</a:t>
            </a:fld>
            <a:endParaRPr lang="en-US"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33533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lang="en-US" dirty="0"/>
          </a:p>
        </p:txBody>
      </p:sp>
      <p:sp>
        <p:nvSpPr>
          <p:cNvPr id="155" name="Shape 155"/>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84706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49" name="Shape 149"/>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defTabSz="465887" eaLnBrk="0" fontAlgn="base" hangingPunct="0">
              <a:spcBef>
                <a:spcPct val="30000"/>
              </a:spcBef>
              <a:spcAft>
                <a:spcPct val="0"/>
              </a:spcAft>
              <a:defRPr/>
            </a:pPr>
            <a:endParaRPr lang="en-US" dirty="0"/>
          </a:p>
        </p:txBody>
      </p:sp>
      <p:sp>
        <p:nvSpPr>
          <p:cNvPr id="150" name="Shape 150"/>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Times New Roman"/>
                <a:ea typeface="Times New Roman"/>
                <a:cs typeface="Times New Roman"/>
                <a:sym typeface="Times New Roman"/>
              </a:rPr>
              <a:pPr algn="r">
                <a:buSzPct val="25000"/>
              </a:pPr>
              <a:t>56</a:t>
            </a:fld>
            <a:endParaRPr lang="en-US"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1318480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Times New Roman"/>
                <a:ea typeface="Times New Roman"/>
                <a:cs typeface="Times New Roman"/>
                <a:sym typeface="Times New Roman"/>
              </a:rPr>
              <a:pPr algn="r">
                <a:buSzPct val="25000"/>
              </a:pPr>
              <a:t>57</a:t>
            </a:fld>
            <a:endParaRPr lang="en-US"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9121173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lang="en-US" dirty="0"/>
          </a:p>
        </p:txBody>
      </p:sp>
      <p:sp>
        <p:nvSpPr>
          <p:cNvPr id="323" name="Shape 323"/>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44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
        <p:nvSpPr>
          <p:cNvPr id="328" name="Shape 32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910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0845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7235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lang="en-US" dirty="0"/>
          </a:p>
        </p:txBody>
      </p:sp>
      <p:sp>
        <p:nvSpPr>
          <p:cNvPr id="204" name="Shape 204"/>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4498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defTabSz="465887">
              <a:defRPr/>
            </a:pPr>
            <a:endParaRPr lang="en-US" dirty="0"/>
          </a:p>
        </p:txBody>
      </p:sp>
      <p:sp>
        <p:nvSpPr>
          <p:cNvPr id="255" name="Shape 255"/>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5598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eaLnBrk="1" hangingPunct="1">
              <a:spcBef>
                <a:spcPct val="0"/>
              </a:spcBef>
            </a:pPr>
            <a:endParaRPr lang="en-US" dirty="0"/>
          </a:p>
        </p:txBody>
      </p:sp>
      <p:sp>
        <p:nvSpPr>
          <p:cNvPr id="210" name="Shape 210"/>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2895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ection Title">
    <p:bg>
      <p:bgPr>
        <a:blipFill dpi="0" rotWithShape="1">
          <a:blip r:embed="rId2" cstate="screen">
            <a:lum/>
            <a:extLst>
              <a:ext uri="{28A0092B-C50C-407E-A947-70E740481C1C}">
                <a14:useLocalDpi xmlns:a14="http://schemas.microsoft.com/office/drawing/2010/main"/>
              </a:ext>
            </a:extLst>
          </a:blip>
          <a:srcRect/>
          <a:stretch>
            <a:fillRect b="3000"/>
          </a:stretch>
        </a:blipFill>
        <a:effectLst/>
      </p:bgPr>
    </p:bg>
    <p:spTree>
      <p:nvGrpSpPr>
        <p:cNvPr id="1" name=""/>
        <p:cNvGrpSpPr/>
        <p:nvPr/>
      </p:nvGrpSpPr>
      <p:grpSpPr>
        <a:xfrm>
          <a:off x="0" y="0"/>
          <a:ext cx="0" cy="0"/>
          <a:chOff x="0" y="0"/>
          <a:chExt cx="0" cy="0"/>
        </a:xfrm>
      </p:grpSpPr>
      <p:sp>
        <p:nvSpPr>
          <p:cNvPr id="4" name="Oval 3"/>
          <p:cNvSpPr/>
          <p:nvPr/>
        </p:nvSpPr>
        <p:spPr>
          <a:xfrm>
            <a:off x="856343" y="-399937"/>
            <a:ext cx="7431313" cy="743131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0" y="6632294"/>
            <a:ext cx="9144000" cy="225706"/>
          </a:xfrm>
          <a:prstGeom prst="rect">
            <a:avLst/>
          </a:prstGeom>
          <a:solidFill>
            <a:srgbClr val="0E46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Rectangle 2"/>
          <p:cNvSpPr/>
          <p:nvPr/>
        </p:nvSpPr>
        <p:spPr>
          <a:xfrm>
            <a:off x="4362225" y="-427"/>
            <a:ext cx="4781774" cy="6632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1183340" y="2744221"/>
            <a:ext cx="7960659" cy="1143000"/>
          </a:xfrm>
        </p:spPr>
        <p:txBody>
          <a:bodyPr>
            <a:noAutofit/>
          </a:bodyPr>
          <a:lstStyle>
            <a:lvl1pPr algn="l">
              <a:defRPr sz="4000" b="1" baseline="0">
                <a:solidFill>
                  <a:srgbClr val="1077DB"/>
                </a:solidFill>
              </a:defRPr>
            </a:lvl1pPr>
          </a:lstStyle>
          <a:p>
            <a:r>
              <a:rPr lang="en-US" dirty="0"/>
              <a:t>Section Title May Run</a:t>
            </a:r>
            <a:br>
              <a:rPr lang="en-US" dirty="0"/>
            </a:br>
            <a:r>
              <a:rPr lang="en-US" dirty="0"/>
              <a:t>Two Lines in Title Case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7351" y="697673"/>
            <a:ext cx="6310583" cy="5770836"/>
          </a:xfrm>
        </p:spPr>
        <p:txBody>
          <a:bodyPr>
            <a:noAutofit/>
          </a:bodyPr>
          <a:lstStyle/>
          <a:p>
            <a:pPr lvl="0"/>
            <a:r>
              <a:rPr lang="en-US"/>
              <a:t>Click to edit Master text styles</a:t>
            </a:r>
          </a:p>
          <a:p>
            <a:pPr lvl="1"/>
            <a:r>
              <a:rPr lang="en-US"/>
              <a:t>Second level</a:t>
            </a:r>
          </a:p>
        </p:txBody>
      </p:sp>
      <p:pic>
        <p:nvPicPr>
          <p:cNvPr id="6" name="Picture 5" title="Review"/>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8614" y="707500"/>
            <a:ext cx="1301750" cy="165735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Review Activity">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7351" y="697673"/>
            <a:ext cx="6310583" cy="5770836"/>
          </a:xfrm>
        </p:spPr>
        <p:txBody>
          <a:bodyPr>
            <a:noAutofit/>
          </a:bodyPr>
          <a:lstStyle/>
          <a:p>
            <a:pPr lvl="0"/>
            <a:r>
              <a:rPr lang="en-US"/>
              <a:t>Click to edit Master text styles</a:t>
            </a:r>
          </a:p>
          <a:p>
            <a:pPr lvl="1"/>
            <a:r>
              <a:rPr lang="en-US"/>
              <a:t>Second level</a:t>
            </a:r>
          </a:p>
        </p:txBody>
      </p:sp>
      <p:pic>
        <p:nvPicPr>
          <p:cNvPr id="7" name="Picture 6" title="Review Activity"/>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9203" y="707668"/>
            <a:ext cx="1295400" cy="1924050"/>
          </a:xfrm>
          <a:prstGeom prst="rect">
            <a:avLst/>
          </a:prstGeom>
        </p:spPr>
      </p:pic>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ssignm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7351" y="697673"/>
            <a:ext cx="6310583" cy="5770836"/>
          </a:xfrm>
        </p:spPr>
        <p:txBody>
          <a:bodyPr>
            <a:noAutofit/>
          </a:bodyPr>
          <a:lstStyle/>
          <a:p>
            <a:pPr lvl="0"/>
            <a:r>
              <a:rPr lang="en-US"/>
              <a:t>Click to edit Master text styles</a:t>
            </a:r>
          </a:p>
          <a:p>
            <a:pPr lvl="1"/>
            <a:r>
              <a:rPr lang="en-US"/>
              <a:t>Second level</a:t>
            </a:r>
          </a:p>
        </p:txBody>
      </p:sp>
      <p:pic>
        <p:nvPicPr>
          <p:cNvPr id="6" name="Picture 5" title="Assignment"/>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2203" y="712845"/>
            <a:ext cx="1549400" cy="1695450"/>
          </a:xfrm>
          <a:prstGeom prst="rect">
            <a:avLst/>
          </a:prstGeom>
        </p:spPr>
      </p:pic>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Video Assignm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7351" y="697673"/>
            <a:ext cx="6310583" cy="5770836"/>
          </a:xfrm>
        </p:spPr>
        <p:txBody>
          <a:bodyPr>
            <a:noAutofit/>
          </a:bodyPr>
          <a:lstStyle/>
          <a:p>
            <a:pPr lvl="0"/>
            <a:r>
              <a:rPr lang="en-US"/>
              <a:t>Click to edit Master text styles</a:t>
            </a:r>
          </a:p>
          <a:p>
            <a:pPr lvl="1"/>
            <a:r>
              <a:rPr lang="en-US"/>
              <a:t>Second level</a:t>
            </a:r>
          </a:p>
        </p:txBody>
      </p:sp>
      <p:sp>
        <p:nvSpPr>
          <p:cNvPr id="4" name="Date Placeholder 3"/>
          <p:cNvSpPr txBox="1">
            <a:spLocks/>
          </p:cNvSpPr>
          <p:nvPr/>
        </p:nvSpPr>
        <p:spPr>
          <a:xfrm>
            <a:off x="5298728" y="6356350"/>
            <a:ext cx="3741597" cy="365125"/>
          </a:xfrm>
          <a:prstGeom prst="rect">
            <a:avLst/>
          </a:prstGeom>
        </p:spPr>
        <p:txBody>
          <a:bodyPr vert="horz" lIns="91440" tIns="45720" rIns="91440" bIns="45720"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sz="900" dirty="0">
                <a:solidFill>
                  <a:srgbClr val="FFFFFF">
                    <a:lumMod val="65000"/>
                  </a:srgbClr>
                </a:solidFill>
              </a:rPr>
              <a:t>© 2017 University of Washington. All rights reserved.</a:t>
            </a:r>
          </a:p>
        </p:txBody>
      </p:sp>
      <p:pic>
        <p:nvPicPr>
          <p:cNvPr id="6" name="Picture 5" title="Video Assignment"/>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2203" y="707912"/>
            <a:ext cx="1549400" cy="1924050"/>
          </a:xfrm>
          <a:prstGeom prst="rect">
            <a:avLst/>
          </a:prstGeom>
        </p:spPr>
      </p:pic>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ssion Summary">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7351" y="697673"/>
            <a:ext cx="6310583" cy="5770836"/>
          </a:xfrm>
        </p:spPr>
        <p:txBody>
          <a:bodyPr>
            <a:noAutofit/>
          </a:bodyPr>
          <a:lstStyle/>
          <a:p>
            <a:pPr lvl="0"/>
            <a:r>
              <a:rPr lang="en-US"/>
              <a:t>Click to edit Master text styles</a:t>
            </a:r>
          </a:p>
          <a:p>
            <a:pPr lvl="1"/>
            <a:r>
              <a:rPr lang="en-US"/>
              <a:t>Second level</a:t>
            </a:r>
          </a:p>
        </p:txBody>
      </p:sp>
      <p:pic>
        <p:nvPicPr>
          <p:cNvPr id="7" name="Picture 6" title="Session Summary"/>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9059" y="707912"/>
            <a:ext cx="1441450" cy="19177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rgbClr val="1077DB"/>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9" name="Slide Number Placeholder 8"/>
          <p:cNvSpPr>
            <a:spLocks noGrp="1"/>
          </p:cNvSpPr>
          <p:nvPr>
            <p:ph type="sldNum" sz="quarter" idx="12"/>
          </p:nvPr>
        </p:nvSpPr>
        <p:spPr/>
        <p:txBody>
          <a:bodyPr>
            <a:noAutofit/>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
        <p:nvSpPr>
          <p:cNvPr id="13" name="Title 1"/>
          <p:cNvSpPr>
            <a:spLocks noGrp="1"/>
          </p:cNvSpPr>
          <p:nvPr>
            <p:ph type="title"/>
          </p:nvPr>
        </p:nvSpPr>
        <p:spPr>
          <a:xfrm>
            <a:off x="0" y="350027"/>
            <a:ext cx="9144000" cy="1143000"/>
          </a:xfrm>
        </p:spPr>
        <p:txBody>
          <a:bodyPr>
            <a:noAutofit/>
          </a:bodyPr>
          <a:lstStyle>
            <a:lvl1pPr>
              <a:defRPr>
                <a:solidFill>
                  <a:srgbClr val="1077DB"/>
                </a:solidFill>
              </a:defRPr>
            </a:lvl1p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rgbClr val="1077DB"/>
                </a:solidFill>
              </a:defRPr>
            </a:lvl1pPr>
          </a:lstStyle>
          <a:p>
            <a:r>
              <a:rPr lang="en-US"/>
              <a:t>Click to edit Master title style</a:t>
            </a:r>
            <a:endParaRPr lang="en-US" dirty="0"/>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mbedded Video">
    <p:spTree>
      <p:nvGrpSpPr>
        <p:cNvPr id="1" name=""/>
        <p:cNvGrpSpPr/>
        <p:nvPr/>
      </p:nvGrpSpPr>
      <p:grpSpPr>
        <a:xfrm>
          <a:off x="0" y="0"/>
          <a:ext cx="0" cy="0"/>
          <a:chOff x="0" y="0"/>
          <a:chExt cx="0" cy="0"/>
        </a:xfrm>
      </p:grpSpPr>
      <p:sp>
        <p:nvSpPr>
          <p:cNvPr id="7" name="Content Placeholder 2"/>
          <p:cNvSpPr>
            <a:spLocks noGrp="1"/>
          </p:cNvSpPr>
          <p:nvPr>
            <p:ph idx="1"/>
          </p:nvPr>
        </p:nvSpPr>
        <p:spPr>
          <a:xfrm>
            <a:off x="2697351" y="697673"/>
            <a:ext cx="6310583" cy="5770836"/>
          </a:xfrm>
        </p:spPr>
        <p:txBody>
          <a:bodyPr>
            <a:noAutofit/>
          </a:bodyPr>
          <a:lstStyle/>
          <a:p>
            <a:pPr lvl="0"/>
            <a:r>
              <a:rPr lang="en-US"/>
              <a:t>Click to edit Master text styles</a:t>
            </a:r>
          </a:p>
          <a:p>
            <a:pPr lvl="1"/>
            <a:r>
              <a:rPr lang="en-US"/>
              <a:t>Second level</a:t>
            </a:r>
          </a:p>
        </p:txBody>
      </p:sp>
      <p:pic>
        <p:nvPicPr>
          <p:cNvPr id="8" name="Picture 7" title="Vide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4125" y="728248"/>
            <a:ext cx="1295400" cy="1655233"/>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eflec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
        <p:nvSpPr>
          <p:cNvPr id="7" name="Content Placeholder 2"/>
          <p:cNvSpPr>
            <a:spLocks noGrp="1"/>
          </p:cNvSpPr>
          <p:nvPr>
            <p:ph idx="1"/>
          </p:nvPr>
        </p:nvSpPr>
        <p:spPr>
          <a:xfrm>
            <a:off x="2697351" y="697673"/>
            <a:ext cx="6310583" cy="5770836"/>
          </a:xfrm>
        </p:spPr>
        <p:txBody>
          <a:bodyPr>
            <a:noAutofit/>
          </a:bodyPr>
          <a:lstStyle/>
          <a:p>
            <a:pPr lvl="0"/>
            <a:r>
              <a:rPr lang="en-US"/>
              <a:t>Click to edit Master text styles</a:t>
            </a:r>
          </a:p>
          <a:p>
            <a:pPr lvl="1"/>
            <a:r>
              <a:rPr lang="en-US"/>
              <a:t>Second level</a:t>
            </a:r>
          </a:p>
        </p:txBody>
      </p:sp>
      <p:pic>
        <p:nvPicPr>
          <p:cNvPr id="10" name="Content Placeholder 3" title="Reflectio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0299" y="744201"/>
            <a:ext cx="1454150" cy="1608191"/>
          </a:xfrm>
          <a:prstGeom prst="rect">
            <a:avLst/>
          </a:prstGeom>
        </p:spPr>
      </p:pic>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out Sub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3234185" y="-1460522"/>
            <a:ext cx="5098387" cy="5098387"/>
          </a:xfrm>
          <a:prstGeom prst="ellipse">
            <a:avLst/>
          </a:prstGeom>
          <a:solidFill>
            <a:schemeClr val="bg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 name="TextBox 3"/>
          <p:cNvSpPr txBox="1"/>
          <p:nvPr/>
        </p:nvSpPr>
        <p:spPr>
          <a:xfrm>
            <a:off x="2352675" y="809625"/>
            <a:ext cx="914400" cy="914400"/>
          </a:xfrm>
          <a:prstGeom prst="rect">
            <a:avLst/>
          </a:prstGeom>
        </p:spPr>
        <p:txBody>
          <a:bodyPr vert="horz" wrap="none" lIns="91440" tIns="45720" rIns="91440" bIns="45720" rtlCol="0" anchor="ctr">
            <a:noAutofit/>
          </a:bodyPr>
          <a:lstStyle/>
          <a:p>
            <a:endParaRPr lang="en-US" sz="3600" dirty="0"/>
          </a:p>
        </p:txBody>
      </p:sp>
      <p:sp>
        <p:nvSpPr>
          <p:cNvPr id="8" name="Rectangle 7"/>
          <p:cNvSpPr/>
          <p:nvPr/>
        </p:nvSpPr>
        <p:spPr>
          <a:xfrm>
            <a:off x="0" y="2440592"/>
            <a:ext cx="9144000" cy="41323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178D9"/>
              </a:solidFill>
            </a:endParaRPr>
          </a:p>
        </p:txBody>
      </p:sp>
      <p:sp>
        <p:nvSpPr>
          <p:cNvPr id="3" name="Subtitle 2"/>
          <p:cNvSpPr>
            <a:spLocks noGrp="1"/>
          </p:cNvSpPr>
          <p:nvPr>
            <p:ph type="subTitle" idx="1" hasCustomPrompt="1"/>
          </p:nvPr>
        </p:nvSpPr>
        <p:spPr>
          <a:xfrm>
            <a:off x="345358" y="2835825"/>
            <a:ext cx="9144000" cy="3591691"/>
          </a:xfrm>
        </p:spPr>
        <p:txBody>
          <a:bodyPr>
            <a:noAutofit/>
          </a:bodyPr>
          <a:lstStyle>
            <a:lvl1pPr marL="0" indent="0" algn="l">
              <a:buNone/>
              <a:defRPr sz="4000" b="1">
                <a:solidFill>
                  <a:srgbClr val="1077DB"/>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Session Title Can Run Up </a:t>
            </a:r>
            <a:br>
              <a:rPr lang="en-US" dirty="0"/>
            </a:br>
            <a:r>
              <a:rPr lang="en-US" dirty="0"/>
              <a:t>to Two Lines Maximum</a:t>
            </a:r>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losing">
    <p:bg>
      <p:bgPr>
        <a:blipFill dpi="0" rotWithShape="1">
          <a:blip r:embed="rId2"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6" name="Picture 5" title="U.S. Department of Health and Human Services"/>
          <p:cNvPicPr>
            <a:picLocks noChangeAspect="1"/>
          </p:cNvPicPr>
          <p:nvPr/>
        </p:nvPicPr>
        <p:blipFill>
          <a:blip r:embed="rId3"/>
          <a:stretch>
            <a:fillRect/>
          </a:stretch>
        </p:blipFill>
        <p:spPr>
          <a:xfrm>
            <a:off x="954302" y="2782644"/>
            <a:ext cx="1146544" cy="1146544"/>
          </a:xfrm>
          <a:prstGeom prst="rect">
            <a:avLst/>
          </a:prstGeom>
        </p:spPr>
      </p:pic>
      <p:pic>
        <p:nvPicPr>
          <p:cNvPr id="7" name="Picture 6" title="Administration for Children and Familie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27002" y="3220812"/>
            <a:ext cx="1758096" cy="270206"/>
          </a:xfrm>
          <a:prstGeom prst="rect">
            <a:avLst/>
          </a:prstGeom>
        </p:spPr>
      </p:pic>
      <p:pic>
        <p:nvPicPr>
          <p:cNvPr id="8" name="Picture 7" title="National Center on Parent, Family, and Community Engagement"/>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91100" y="2904469"/>
            <a:ext cx="3477175" cy="902893"/>
          </a:xfrm>
          <a:prstGeom prst="rect">
            <a:avLst/>
          </a:prstGeom>
        </p:spPr>
      </p:pic>
      <p:sp>
        <p:nvSpPr>
          <p:cNvPr id="2" name="Rectangle 1"/>
          <p:cNvSpPr/>
          <p:nvPr userDrawn="1"/>
        </p:nvSpPr>
        <p:spPr>
          <a:xfrm>
            <a:off x="1941967" y="5401900"/>
            <a:ext cx="5192163" cy="1061829"/>
          </a:xfrm>
          <a:prstGeom prst="rect">
            <a:avLst/>
          </a:prstGeom>
        </p:spPr>
        <p:txBody>
          <a:bodyPr wrap="square">
            <a:spAutoFit/>
          </a:bodyPr>
          <a:lstStyle/>
          <a:p>
            <a:pPr algn="ctr"/>
            <a:r>
              <a:rPr lang="en-US" sz="900" dirty="0"/>
              <a:t>This document was developed with funds from Grant #90HC0014 for the U.S. Department of Health and Human Services, Administration for Children and Families, Office of Head Start, Office of Child Care, and by the National Center on Parent, Family, and Community Engagement. This resource may be duplicated for noncommercial uses without permission.</a:t>
            </a:r>
          </a:p>
          <a:p>
            <a:pPr algn="ctr"/>
            <a:endParaRPr lang="en-US" sz="900" dirty="0"/>
          </a:p>
          <a:p>
            <a:pPr algn="ctr"/>
            <a:r>
              <a:rPr lang="en-US" sz="900" dirty="0"/>
              <a:t>Developed in collaboration with </a:t>
            </a:r>
            <a:r>
              <a:rPr lang="en-US" sz="900" dirty="0" err="1"/>
              <a:t>EarlyEdU</a:t>
            </a:r>
            <a:r>
              <a:rPr lang="en-US" sz="900" dirty="0"/>
              <a:t> Alliance: A Higher Education Collaborative for Head Start and Early Childhood Teaching.</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7_Custom Layout">
    <p:bg>
      <p:bgPr>
        <a:solidFill>
          <a:schemeClr val="dk1"/>
        </a:solidFill>
        <a:effectLst/>
      </p:bgPr>
    </p:bg>
    <p:spTree>
      <p:nvGrpSpPr>
        <p:cNvPr id="1" name="Shape 102"/>
        <p:cNvGrpSpPr/>
        <p:nvPr/>
      </p:nvGrpSpPr>
      <p:grpSpPr>
        <a:xfrm>
          <a:off x="0" y="0"/>
          <a:ext cx="0" cy="0"/>
          <a:chOff x="0" y="0"/>
          <a:chExt cx="0" cy="0"/>
        </a:xfrm>
      </p:grpSpPr>
    </p:spTree>
    <p:extLst>
      <p:ext uri="{BB962C8B-B14F-4D97-AF65-F5344CB8AC3E}">
        <p14:creationId xmlns:p14="http://schemas.microsoft.com/office/powerpoint/2010/main" val="79142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3234185" y="-1460522"/>
            <a:ext cx="5098387" cy="5098387"/>
          </a:xfrm>
          <a:prstGeom prst="ellipse">
            <a:avLst/>
          </a:prstGeom>
          <a:solidFill>
            <a:schemeClr val="bg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 name="TextBox 3"/>
          <p:cNvSpPr txBox="1"/>
          <p:nvPr/>
        </p:nvSpPr>
        <p:spPr>
          <a:xfrm>
            <a:off x="2352675" y="809625"/>
            <a:ext cx="914400" cy="914400"/>
          </a:xfrm>
          <a:prstGeom prst="rect">
            <a:avLst/>
          </a:prstGeom>
        </p:spPr>
        <p:txBody>
          <a:bodyPr vert="horz" wrap="none" lIns="91440" tIns="45720" rIns="91440" bIns="45720" rtlCol="0" anchor="ctr">
            <a:noAutofit/>
          </a:bodyPr>
          <a:lstStyle/>
          <a:p>
            <a:endParaRPr lang="en-US" sz="3600" dirty="0"/>
          </a:p>
        </p:txBody>
      </p:sp>
      <p:sp>
        <p:nvSpPr>
          <p:cNvPr id="8" name="Rectangle 7"/>
          <p:cNvSpPr/>
          <p:nvPr/>
        </p:nvSpPr>
        <p:spPr>
          <a:xfrm>
            <a:off x="0" y="2440592"/>
            <a:ext cx="9144000" cy="41323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077DB"/>
              </a:solidFill>
            </a:endParaRPr>
          </a:p>
        </p:txBody>
      </p:sp>
      <p:sp>
        <p:nvSpPr>
          <p:cNvPr id="6" name="Title 1"/>
          <p:cNvSpPr>
            <a:spLocks noGrp="1"/>
          </p:cNvSpPr>
          <p:nvPr>
            <p:ph type="title"/>
          </p:nvPr>
        </p:nvSpPr>
        <p:spPr>
          <a:xfrm>
            <a:off x="765122" y="2590340"/>
            <a:ext cx="7659111" cy="1143000"/>
          </a:xfrm>
          <a:ln w="12700" cmpd="sng">
            <a:solidFill>
              <a:schemeClr val="bg1"/>
            </a:solidFill>
          </a:ln>
        </p:spPr>
        <p:txBody>
          <a:bodyPr/>
          <a:lstStyle>
            <a:lvl1pPr>
              <a:defRPr sz="3600">
                <a:solidFill>
                  <a:srgbClr val="1077DB"/>
                </a:solidFill>
              </a:defRPr>
            </a:lvl1pPr>
          </a:lstStyle>
          <a:p>
            <a:r>
              <a:rPr lang="en-US"/>
              <a:t>Click to edit Master title style</a:t>
            </a:r>
            <a:endParaRPr lang="en-US" dirty="0"/>
          </a:p>
        </p:txBody>
      </p:sp>
      <p:sp>
        <p:nvSpPr>
          <p:cNvPr id="9" name="Text Placeholder 2"/>
          <p:cNvSpPr>
            <a:spLocks noGrp="1"/>
          </p:cNvSpPr>
          <p:nvPr>
            <p:ph type="body" idx="1" hasCustomPrompt="1"/>
          </p:nvPr>
        </p:nvSpPr>
        <p:spPr>
          <a:xfrm>
            <a:off x="765122" y="3735984"/>
            <a:ext cx="7651222" cy="639762"/>
          </a:xfrm>
        </p:spPr>
        <p:txBody>
          <a:bodyPr anchor="ctr">
            <a:noAutofit/>
          </a:bodyPr>
          <a:lstStyle>
            <a:lvl1pPr marL="0" indent="0" algn="ctr">
              <a:buNone/>
              <a:defRPr sz="1800" b="0">
                <a:solidFill>
                  <a:srgbClr val="1077D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Title with Solid Backgro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3234185" y="-1460522"/>
            <a:ext cx="5098387" cy="5098387"/>
          </a:xfrm>
          <a:prstGeom prst="ellipse">
            <a:avLst/>
          </a:prstGeom>
          <a:solidFill>
            <a:schemeClr val="bg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 name="TextBox 3"/>
          <p:cNvSpPr txBox="1"/>
          <p:nvPr/>
        </p:nvSpPr>
        <p:spPr>
          <a:xfrm>
            <a:off x="2352675" y="809625"/>
            <a:ext cx="914400" cy="914400"/>
          </a:xfrm>
          <a:prstGeom prst="rect">
            <a:avLst/>
          </a:prstGeom>
        </p:spPr>
        <p:txBody>
          <a:bodyPr vert="horz" wrap="none" lIns="91440" tIns="45720" rIns="91440" bIns="45720" rtlCol="0" anchor="ctr">
            <a:noAutofit/>
          </a:bodyPr>
          <a:lstStyle/>
          <a:p>
            <a:endParaRPr lang="en-US" sz="3600" dirty="0"/>
          </a:p>
        </p:txBody>
      </p:sp>
      <p:sp>
        <p:nvSpPr>
          <p:cNvPr id="12" name="Rectangle 11"/>
          <p:cNvSpPr/>
          <p:nvPr/>
        </p:nvSpPr>
        <p:spPr>
          <a:xfrm>
            <a:off x="0" y="311727"/>
            <a:ext cx="9144000" cy="6151418"/>
          </a:xfrm>
          <a:prstGeom prst="rect">
            <a:avLst/>
          </a:prstGeom>
          <a:solidFill>
            <a:srgbClr val="1077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Content Placeholder 2"/>
          <p:cNvSpPr>
            <a:spLocks noGrp="1"/>
          </p:cNvSpPr>
          <p:nvPr>
            <p:ph idx="10"/>
          </p:nvPr>
        </p:nvSpPr>
        <p:spPr>
          <a:xfrm>
            <a:off x="0" y="2565320"/>
            <a:ext cx="9144000" cy="3142209"/>
          </a:xfrm>
        </p:spPr>
        <p:txBody>
          <a:bodyPr>
            <a:noAutofit/>
          </a:bodyPr>
          <a:lstStyle>
            <a:lvl1pPr marL="0" indent="0" algn="ctr">
              <a:buNone/>
              <a:defRPr sz="5400">
                <a:solidFill>
                  <a:schemeClr val="bg1"/>
                </a:solidFill>
              </a:defRPr>
            </a:lvl1pPr>
          </a:lstStyle>
          <a:p>
            <a:pPr lvl="0"/>
            <a:r>
              <a:rPr lang="en-US"/>
              <a:t>Click to edit Master text styles</a:t>
            </a:r>
          </a:p>
        </p:txBody>
      </p:sp>
      <p:sp>
        <p:nvSpPr>
          <p:cNvPr id="11" name="Title 3"/>
          <p:cNvSpPr>
            <a:spLocks noGrp="1"/>
          </p:cNvSpPr>
          <p:nvPr>
            <p:ph type="title"/>
          </p:nvPr>
        </p:nvSpPr>
        <p:spPr>
          <a:xfrm>
            <a:off x="2868928" y="1417528"/>
            <a:ext cx="3356533" cy="943513"/>
          </a:xfrm>
          <a:ln w="28575" cmpd="sng">
            <a:solidFill>
              <a:schemeClr val="bg1"/>
            </a:solidFill>
          </a:ln>
        </p:spPr>
        <p:txBody>
          <a:bodyPr/>
          <a:lstStyle>
            <a:lvl1pPr>
              <a:defRPr>
                <a:solidFill>
                  <a:schemeClr val="bg1"/>
                </a:solidFill>
              </a:defRPr>
            </a:lvl1pPr>
          </a:lstStyle>
          <a:p>
            <a:r>
              <a:rPr lang="en-US">
                <a:solidFill>
                  <a:schemeClr val="bg1"/>
                </a:solidFill>
              </a:rPr>
              <a:t>Click to edit Master title style</a:t>
            </a:r>
            <a:endParaRPr lang="en-US" dirty="0">
              <a:solidFill>
                <a:schemeClr val="bg1"/>
              </a:solidFill>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164" y="347472"/>
            <a:ext cx="8229600" cy="1143000"/>
          </a:xfrm>
        </p:spPr>
        <p:txBody>
          <a:bodyPr>
            <a:noAutofit/>
          </a:bodyPr>
          <a:lstStyle>
            <a:lvl1pPr>
              <a:defRPr sz="3600">
                <a:solidFill>
                  <a:srgbClr val="1077DB"/>
                </a:solidFill>
              </a:defRPr>
            </a:lvl1pPr>
          </a:lstStyle>
          <a:p>
            <a:r>
              <a:rPr lang="en-US" dirty="0"/>
              <a:t>Click to edit Master title style</a:t>
            </a:r>
          </a:p>
        </p:txBody>
      </p:sp>
      <p:sp>
        <p:nvSpPr>
          <p:cNvPr id="3" name="Content Placeholder 2"/>
          <p:cNvSpPr>
            <a:spLocks noGrp="1"/>
          </p:cNvSpPr>
          <p:nvPr>
            <p:ph idx="1"/>
          </p:nvPr>
        </p:nvSpPr>
        <p:spPr>
          <a:xfrm>
            <a:off x="466165" y="1683359"/>
            <a:ext cx="8229600" cy="45259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bjective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DBBC453A-6B12-3E4E-8E5B-4BFBFD851DC7}" type="datetimeFigureOut">
              <a:rPr lang="en-US" smtClean="0"/>
              <a:pPr/>
              <a:t>7/2/2020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Content Placeholder 2"/>
          <p:cNvSpPr>
            <a:spLocks noGrp="1"/>
          </p:cNvSpPr>
          <p:nvPr>
            <p:ph idx="1"/>
          </p:nvPr>
        </p:nvSpPr>
        <p:spPr>
          <a:xfrm>
            <a:off x="2697351" y="697673"/>
            <a:ext cx="6310583" cy="5770836"/>
          </a:xfrm>
        </p:spPr>
        <p:txBody>
          <a:bodyPr>
            <a:noAutofit/>
          </a:bodyPr>
          <a:lstStyle/>
          <a:p>
            <a:pPr lvl="0"/>
            <a:r>
              <a:rPr lang="en-US"/>
              <a:t>Click to edit Master text styles</a:t>
            </a:r>
          </a:p>
          <a:p>
            <a:pPr lvl="1"/>
            <a:r>
              <a:rPr lang="en-US"/>
              <a:t>Second level</a:t>
            </a:r>
          </a:p>
        </p:txBody>
      </p:sp>
      <p:pic>
        <p:nvPicPr>
          <p:cNvPr id="10" name="Picture 9" title="Objective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225" y="702848"/>
            <a:ext cx="1490069" cy="168275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arning Activity">
    <p:spTree>
      <p:nvGrpSpPr>
        <p:cNvPr id="1" name=""/>
        <p:cNvGrpSpPr/>
        <p:nvPr/>
      </p:nvGrpSpPr>
      <p:grpSpPr>
        <a:xfrm>
          <a:off x="0" y="0"/>
          <a:ext cx="0" cy="0"/>
          <a:chOff x="0" y="0"/>
          <a:chExt cx="0" cy="0"/>
        </a:xfrm>
      </p:grpSpPr>
      <p:sp>
        <p:nvSpPr>
          <p:cNvPr id="7" name="Content Placeholder 2"/>
          <p:cNvSpPr>
            <a:spLocks noGrp="1"/>
          </p:cNvSpPr>
          <p:nvPr>
            <p:ph idx="1"/>
          </p:nvPr>
        </p:nvSpPr>
        <p:spPr>
          <a:xfrm>
            <a:off x="2697351" y="697673"/>
            <a:ext cx="6310583" cy="5770836"/>
          </a:xfrm>
        </p:spPr>
        <p:txBody>
          <a:bodyPr>
            <a:noAutofit/>
          </a:bodyPr>
          <a:lstStyle/>
          <a:p>
            <a:pPr lvl="0"/>
            <a:r>
              <a:rPr lang="en-US"/>
              <a:t>Click to edit Master text styles</a:t>
            </a:r>
          </a:p>
          <a:p>
            <a:pPr lvl="1"/>
            <a:r>
              <a:rPr lang="en-US"/>
              <a:t>Second level</a:t>
            </a:r>
          </a:p>
        </p:txBody>
      </p:sp>
      <p:pic>
        <p:nvPicPr>
          <p:cNvPr id="11" name="Picture 10" title="Learning Activity"/>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4125" y="715548"/>
            <a:ext cx="1295400" cy="19177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scuss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Content Placeholder 2"/>
          <p:cNvSpPr>
            <a:spLocks noGrp="1"/>
          </p:cNvSpPr>
          <p:nvPr>
            <p:ph idx="1"/>
          </p:nvPr>
        </p:nvSpPr>
        <p:spPr>
          <a:xfrm>
            <a:off x="2697351" y="697673"/>
            <a:ext cx="6310583" cy="5770836"/>
          </a:xfrm>
        </p:spPr>
        <p:txBody>
          <a:bodyPr>
            <a:noAutofit/>
          </a:bodyPr>
          <a:lstStyle/>
          <a:p>
            <a:pPr lvl="0"/>
            <a:r>
              <a:rPr lang="en-US"/>
              <a:t>Click to edit Master text styles</a:t>
            </a:r>
          </a:p>
          <a:p>
            <a:pPr lvl="1"/>
            <a:r>
              <a:rPr lang="en-US"/>
              <a:t>Second level</a:t>
            </a:r>
          </a:p>
        </p:txBody>
      </p:sp>
      <p:pic>
        <p:nvPicPr>
          <p:cNvPr id="10" name="Content Placeholder 3" title="Discussio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0299" y="722797"/>
            <a:ext cx="1454150" cy="1651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Knowledge Check">
    <p:spTree>
      <p:nvGrpSpPr>
        <p:cNvPr id="1" name=""/>
        <p:cNvGrpSpPr/>
        <p:nvPr/>
      </p:nvGrpSpPr>
      <p:grpSpPr>
        <a:xfrm>
          <a:off x="0" y="0"/>
          <a:ext cx="0" cy="0"/>
          <a:chOff x="0" y="0"/>
          <a:chExt cx="0" cy="0"/>
        </a:xfrm>
      </p:grpSpPr>
      <p:sp>
        <p:nvSpPr>
          <p:cNvPr id="7" name="Content Placeholder 2"/>
          <p:cNvSpPr>
            <a:spLocks noGrp="1"/>
          </p:cNvSpPr>
          <p:nvPr>
            <p:ph idx="1"/>
          </p:nvPr>
        </p:nvSpPr>
        <p:spPr>
          <a:xfrm>
            <a:off x="2697351" y="697673"/>
            <a:ext cx="6310583" cy="5770836"/>
          </a:xfrm>
        </p:spPr>
        <p:txBody>
          <a:bodyPr>
            <a:noAutofit/>
          </a:bodyPr>
          <a:lstStyle/>
          <a:p>
            <a:pPr lvl="0"/>
            <a:r>
              <a:rPr lang="en-US"/>
              <a:t>Click to edit Master text styles</a:t>
            </a:r>
          </a:p>
          <a:p>
            <a:pPr lvl="1"/>
            <a:r>
              <a:rPr lang="en-US"/>
              <a:t>Second level</a:t>
            </a:r>
          </a:p>
        </p:txBody>
      </p:sp>
      <p:pic>
        <p:nvPicPr>
          <p:cNvPr id="8" name="Content Placeholder 5" title="Knowledge Check"/>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9621" y="713440"/>
            <a:ext cx="1555750" cy="192405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271" y="350027"/>
            <a:ext cx="8274424"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817829"/>
            <a:ext cx="82296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24390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1" r:id="rId12"/>
    <p:sldLayoutId id="2147483692" r:id="rId13"/>
    <p:sldLayoutId id="2147483693" r:id="rId14"/>
    <p:sldLayoutId id="2147483694" r:id="rId15"/>
    <p:sldLayoutId id="2147483695" r:id="rId16"/>
    <p:sldLayoutId id="2147483696" r:id="rId17"/>
    <p:sldLayoutId id="2147483698" r:id="rId18"/>
    <p:sldLayoutId id="2147483700" r:id="rId19"/>
    <p:sldLayoutId id="2147483701" r:id="rId20"/>
    <p:sldLayoutId id="2147483702" r:id="rId21"/>
  </p:sldLayoutIdLst>
  <p:hf sldNum="0" hdr="0" ftr="0" dt="0"/>
  <p:txStyles>
    <p:titleStyle>
      <a:lvl1pPr algn="ctr" defTabSz="457200" rtl="0" eaLnBrk="1" latinLnBrk="0" hangingPunct="1">
        <a:spcBef>
          <a:spcPct val="0"/>
        </a:spcBef>
        <a:buNone/>
        <a:defRPr sz="3600" b="1" kern="1200">
          <a:solidFill>
            <a:srgbClr val="1077DB"/>
          </a:solidFill>
          <a:latin typeface="Arial"/>
          <a:ea typeface="+mj-ea"/>
          <a:cs typeface="Arial"/>
        </a:defRPr>
      </a:lvl1pPr>
    </p:titleStyle>
    <p:bodyStyle>
      <a:lvl1pPr marL="347663" indent="-339725" algn="l" defTabSz="457200" rtl="0" eaLnBrk="1" latinLnBrk="0" hangingPunct="1">
        <a:spcBef>
          <a:spcPct val="20000"/>
        </a:spcBef>
        <a:buClr>
          <a:schemeClr val="tx1"/>
        </a:buClr>
        <a:buFont typeface="Arial"/>
        <a:buChar char="•"/>
        <a:tabLst/>
        <a:defRPr sz="3200" kern="1200">
          <a:solidFill>
            <a:schemeClr val="tx1"/>
          </a:solidFill>
          <a:latin typeface="Arial"/>
          <a:ea typeface="+mn-ea"/>
          <a:cs typeface="Arial"/>
        </a:defRPr>
      </a:lvl1pPr>
      <a:lvl2pPr marL="649224" indent="-274320" algn="l" defTabSz="457200" rtl="0" eaLnBrk="1" latinLnBrk="0" hangingPunct="1">
        <a:spcBef>
          <a:spcPct val="20000"/>
        </a:spcBef>
        <a:buClr>
          <a:schemeClr val="tx1"/>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hyperlink" Target="https://eclkc.ohs.acf.hhs.gov/video/toddler-assessment" TargetMode="External"/><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23.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Ui89Z187SBk" TargetMode="External"/><Relationship Id="rId2" Type="http://schemas.openxmlformats.org/officeDocument/2006/relationships/notesSlide" Target="../notesSlides/notesSlide29.xml"/><Relationship Id="rId1" Type="http://schemas.openxmlformats.org/officeDocument/2006/relationships/slideLayout" Target="../slideLayouts/slideLayout21.xml"/><Relationship Id="rId4" Type="http://schemas.openxmlformats.org/officeDocument/2006/relationships/image" Target="../media/image23.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eclkc.ohs.acf.hhs.gov/video/learning-partnership-using-data-reflective-practice-programs" TargetMode="External"/><Relationship Id="rId2" Type="http://schemas.openxmlformats.org/officeDocument/2006/relationships/notesSlide" Target="../notesSlides/notesSlide35.xml"/><Relationship Id="rId1" Type="http://schemas.openxmlformats.org/officeDocument/2006/relationships/slideLayout" Target="../slideLayouts/slideLayout21.xml"/><Relationship Id="rId4" Type="http://schemas.openxmlformats.org/officeDocument/2006/relationships/image" Target="../media/image23.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eclkc.ohs.acf.hhs.gov/video/partnering-families"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2" name="Picture 1" title="National Center on Parent, Family, and Community Engagem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9982" y="6056351"/>
            <a:ext cx="3279749" cy="478843"/>
          </a:xfrm>
          <a:prstGeom prst="rect">
            <a:avLst/>
          </a:prstGeom>
        </p:spPr>
      </p:pic>
      <p:sp>
        <p:nvSpPr>
          <p:cNvPr id="8" name="Title 2"/>
          <p:cNvSpPr txBox="1">
            <a:spLocks/>
          </p:cNvSpPr>
          <p:nvPr/>
        </p:nvSpPr>
        <p:spPr>
          <a:xfrm>
            <a:off x="274792" y="3472749"/>
            <a:ext cx="8325870" cy="1143000"/>
          </a:xfrm>
          <a:prstGeom prst="rect">
            <a:avLst/>
          </a:prstGeom>
        </p:spPr>
        <p:txBody>
          <a:bodyPr/>
          <a:lstStyle>
            <a:lvl1pPr algn="ctr" defTabSz="457200" rtl="0" eaLnBrk="1" latinLnBrk="0" hangingPunct="1">
              <a:spcBef>
                <a:spcPct val="0"/>
              </a:spcBef>
              <a:buNone/>
              <a:defRPr sz="3600" b="1" kern="1200">
                <a:solidFill>
                  <a:srgbClr val="1077DB"/>
                </a:solidFill>
                <a:latin typeface="Arial"/>
                <a:ea typeface="+mj-ea"/>
                <a:cs typeface="Arial"/>
              </a:defRPr>
            </a:lvl1pPr>
          </a:lstStyle>
          <a:p>
            <a:pPr algn="l"/>
            <a:r>
              <a:rPr lang="en-US" sz="4000" dirty="0"/>
              <a:t>Family Engagement in </a:t>
            </a:r>
            <a:br>
              <a:rPr lang="en-US" sz="4000" dirty="0"/>
            </a:br>
            <a:r>
              <a:rPr lang="en-US" sz="4000" dirty="0"/>
              <a:t>Early Care and Education</a:t>
            </a:r>
          </a:p>
        </p:txBody>
      </p:sp>
      <p:sp>
        <p:nvSpPr>
          <p:cNvPr id="9" name="Subtitle 16"/>
          <p:cNvSpPr txBox="1">
            <a:spLocks/>
          </p:cNvSpPr>
          <p:nvPr/>
        </p:nvSpPr>
        <p:spPr>
          <a:xfrm>
            <a:off x="297094" y="4876228"/>
            <a:ext cx="7651222" cy="639762"/>
          </a:xfrm>
          <a:prstGeom prst="rect">
            <a:avLst/>
          </a:prstGeom>
        </p:spPr>
        <p:txBody>
          <a:bodyPr vert="horz" lIns="91440" tIns="45720" rIns="91440" bIns="45720" rtlCol="0">
            <a:noAutofit/>
          </a:bodyPr>
          <a:lstStyle>
            <a:lvl1pPr marL="0" indent="0" algn="l" defTabSz="457200" rtl="0" eaLnBrk="1" latinLnBrk="0" hangingPunct="1">
              <a:spcBef>
                <a:spcPct val="20000"/>
              </a:spcBef>
              <a:buClr>
                <a:schemeClr val="tx1"/>
              </a:buClr>
              <a:buFont typeface="Arial"/>
              <a:buNone/>
              <a:tabLst/>
              <a:defRPr sz="4000" b="1" kern="1200">
                <a:solidFill>
                  <a:srgbClr val="1077DB"/>
                </a:solidFill>
                <a:latin typeface="Arial"/>
                <a:ea typeface="+mn-ea"/>
                <a:cs typeface="Arial"/>
              </a:defRPr>
            </a:lvl1pPr>
            <a:lvl2pPr marL="457200" indent="0" algn="ctr" defTabSz="457200" rtl="0" eaLnBrk="1" latinLnBrk="0" hangingPunct="1">
              <a:spcBef>
                <a:spcPct val="20000"/>
              </a:spcBef>
              <a:buClr>
                <a:schemeClr val="tx1"/>
              </a:buClr>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b="0" dirty="0"/>
              <a:t>Gathering and Sharing Child Assessment Data</a:t>
            </a:r>
          </a:p>
        </p:txBody>
      </p:sp>
      <p:sp>
        <p:nvSpPr>
          <p:cNvPr id="10" name="Rectangle 9"/>
          <p:cNvSpPr/>
          <p:nvPr/>
        </p:nvSpPr>
        <p:spPr>
          <a:xfrm>
            <a:off x="401832" y="4819321"/>
            <a:ext cx="7330463" cy="56907"/>
          </a:xfrm>
          <a:prstGeom prst="rect">
            <a:avLst/>
          </a:prstGeom>
          <a:solidFill>
            <a:srgbClr val="0A6F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title="Educator and child make ribbon heart"/>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214190" y="-5365"/>
            <a:ext cx="3212852" cy="3212852"/>
          </a:xfrm>
          <a:prstGeom prst="ellipse">
            <a:avLst/>
          </a:prstGeom>
        </p:spPr>
      </p:pic>
    </p:spTree>
    <p:extLst>
      <p:ext uri="{BB962C8B-B14F-4D97-AF65-F5344CB8AC3E}">
        <p14:creationId xmlns:p14="http://schemas.microsoft.com/office/powerpoint/2010/main" val="470008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35" y="347472"/>
            <a:ext cx="8834284" cy="1143000"/>
          </a:xfrm>
        </p:spPr>
        <p:txBody>
          <a:bodyPr/>
          <a:lstStyle/>
          <a:p>
            <a:r>
              <a:rPr lang="en-US" dirty="0"/>
              <a:t>Ongoing Assessment: A Definition</a:t>
            </a:r>
          </a:p>
        </p:txBody>
      </p:sp>
      <p:sp>
        <p:nvSpPr>
          <p:cNvPr id="3" name="Text Placeholder 2"/>
          <p:cNvSpPr>
            <a:spLocks noGrp="1"/>
          </p:cNvSpPr>
          <p:nvPr>
            <p:ph idx="1"/>
          </p:nvPr>
        </p:nvSpPr>
        <p:spPr>
          <a:xfrm>
            <a:off x="466165" y="1550627"/>
            <a:ext cx="8229600" cy="4525963"/>
          </a:xfrm>
          <a:noFill/>
        </p:spPr>
        <p:txBody>
          <a:bodyPr anchor="ctr" anchorCtr="0"/>
          <a:lstStyle/>
          <a:p>
            <a:pPr marL="203200" indent="0" algn="ctr">
              <a:lnSpc>
                <a:spcPct val="110000"/>
              </a:lnSpc>
              <a:buNone/>
            </a:pPr>
            <a:r>
              <a:rPr lang="en-US" dirty="0">
                <a:solidFill>
                  <a:schemeClr val="tx1"/>
                </a:solidFill>
              </a:rPr>
              <a:t>Ongoing assessment is the continuing process of </a:t>
            </a:r>
            <a:r>
              <a:rPr lang="en-US" b="1" dirty="0">
                <a:solidFill>
                  <a:schemeClr val="tx1"/>
                </a:solidFill>
              </a:rPr>
              <a:t>gathering information, observing, documenting, interpreting progress, </a:t>
            </a:r>
            <a:r>
              <a:rPr lang="en-US" dirty="0">
                <a:solidFill>
                  <a:schemeClr val="tx1"/>
                </a:solidFill>
              </a:rPr>
              <a:t>and</a:t>
            </a:r>
            <a:r>
              <a:rPr lang="en-US" b="1" dirty="0">
                <a:solidFill>
                  <a:schemeClr val="tx1"/>
                </a:solidFill>
              </a:rPr>
              <a:t> deciding when to adjust practices </a:t>
            </a:r>
            <a:r>
              <a:rPr lang="en-US" dirty="0">
                <a:solidFill>
                  <a:schemeClr val="tx1"/>
                </a:solidFill>
              </a:rPr>
              <a:t>to better support children’s development and learning. </a:t>
            </a:r>
          </a:p>
        </p:txBody>
      </p:sp>
    </p:spTree>
    <p:extLst>
      <p:ext uri="{BB962C8B-B14F-4D97-AF65-F5344CB8AC3E}">
        <p14:creationId xmlns:p14="http://schemas.microsoft.com/office/powerpoint/2010/main" val="303913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Autofit/>
          </a:bodyPr>
          <a:lstStyle/>
          <a:p>
            <a:r>
              <a:rPr lang="en-US" dirty="0"/>
              <a:t>The As</a:t>
            </a:r>
            <a:r>
              <a:rPr lang="en-US" dirty="0">
                <a:ea typeface="ＭＳ Ｐゴシック" charset="-128"/>
              </a:rPr>
              <a:t>sessment-Teaching Cycle</a:t>
            </a:r>
          </a:p>
        </p:txBody>
      </p:sp>
      <p:sp>
        <p:nvSpPr>
          <p:cNvPr id="9" name="Oval 10"/>
          <p:cNvSpPr>
            <a:spLocks noChangeArrowheads="1"/>
          </p:cNvSpPr>
          <p:nvPr/>
        </p:nvSpPr>
        <p:spPr bwMode="auto">
          <a:xfrm>
            <a:off x="2487982" y="1978112"/>
            <a:ext cx="4194596" cy="4056920"/>
          </a:xfrm>
          <a:prstGeom prst="ellipse">
            <a:avLst/>
          </a:prstGeom>
          <a:noFill/>
          <a:ln w="38100" cmpd="sng">
            <a:solidFill>
              <a:srgbClr val="1077DB"/>
            </a:solidFill>
            <a:prstDash val="dash"/>
            <a:round/>
            <a:headEnd/>
            <a:tailEnd/>
          </a:ln>
        </p:spPr>
        <p:txBody>
          <a:bodyPr wrap="none" anchor="ctr"/>
          <a:lstStyle/>
          <a:p>
            <a:pPr algn="ctr" eaLnBrk="0" hangingPunct="0">
              <a:defRPr/>
            </a:pPr>
            <a:endParaRPr lang="en-US" sz="2400">
              <a:ln w="57150" cmpd="sng">
                <a:solidFill>
                  <a:schemeClr val="tx1"/>
                </a:solidFill>
                <a:prstDash val="dash"/>
              </a:ln>
              <a:solidFill>
                <a:srgbClr val="FFFFFF"/>
              </a:solidFill>
              <a:ea typeface="ＭＳ Ｐゴシック" charset="0"/>
              <a:cs typeface="ＭＳ Ｐゴシック" charset="0"/>
            </a:endParaRPr>
          </a:p>
        </p:txBody>
      </p:sp>
      <p:sp>
        <p:nvSpPr>
          <p:cNvPr id="15" name="Shape 154"/>
          <p:cNvSpPr txBox="1"/>
          <p:nvPr/>
        </p:nvSpPr>
        <p:spPr>
          <a:xfrm>
            <a:off x="534653" y="6394067"/>
            <a:ext cx="1759462" cy="223026"/>
          </a:xfrm>
          <a:prstGeom prst="rect">
            <a:avLst/>
          </a:prstGeom>
          <a:noFill/>
          <a:ln>
            <a:noFill/>
          </a:ln>
        </p:spPr>
        <p:txBody>
          <a:bodyPr lIns="91425" tIns="45700" rIns="91425" bIns="45700" anchor="t" anchorCtr="0">
            <a:noAutofit/>
          </a:bodyPr>
          <a:lstStyle/>
          <a:p>
            <a:pPr lvl="0">
              <a:buSzPct val="25000"/>
            </a:pPr>
            <a:r>
              <a:rPr lang="en-US" sz="900" b="0" i="0" u="none" strike="noStrike" cap="none" dirty="0">
                <a:solidFill>
                  <a:schemeClr val="dk1"/>
                </a:solidFill>
                <a:latin typeface="Arial" charset="0"/>
                <a:ea typeface="Arial" charset="0"/>
                <a:cs typeface="Arial" charset="0"/>
                <a:sym typeface="Arial"/>
              </a:rPr>
              <a:t>Image credit: </a:t>
            </a:r>
            <a:r>
              <a:rPr lang="en-US" sz="900" kern="1200" dirty="0">
                <a:solidFill>
                  <a:schemeClr val="dk1"/>
                </a:solidFill>
                <a:latin typeface="Arial" charset="0"/>
                <a:ea typeface="Arial" charset="0"/>
                <a:cs typeface="Arial" charset="0"/>
                <a:sym typeface="Calibri"/>
              </a:rPr>
              <a:t>EarlyEdU</a:t>
            </a:r>
            <a:endParaRPr lang="en-US" sz="900" b="0" i="0" u="none" strike="noStrike" cap="none" dirty="0">
              <a:solidFill>
                <a:schemeClr val="dk1"/>
              </a:solidFill>
              <a:latin typeface="Arial" charset="0"/>
              <a:ea typeface="Arial" charset="0"/>
              <a:cs typeface="Arial" charset="0"/>
              <a:sym typeface="Arial"/>
            </a:endParaRPr>
          </a:p>
        </p:txBody>
      </p:sp>
      <p:grpSp>
        <p:nvGrpSpPr>
          <p:cNvPr id="5" name="Group 4" title="Educator and child make ribbon heart"/>
          <p:cNvGrpSpPr/>
          <p:nvPr/>
        </p:nvGrpSpPr>
        <p:grpSpPr>
          <a:xfrm>
            <a:off x="3511363" y="2932655"/>
            <a:ext cx="2147834" cy="2147834"/>
            <a:chOff x="-338413" y="722958"/>
            <a:chExt cx="4678659" cy="4678659"/>
          </a:xfrm>
        </p:grpSpPr>
        <p:grpSp>
          <p:nvGrpSpPr>
            <p:cNvPr id="20" name="Group 19"/>
            <p:cNvGrpSpPr/>
            <p:nvPr/>
          </p:nvGrpSpPr>
          <p:grpSpPr>
            <a:xfrm>
              <a:off x="-338413" y="722958"/>
              <a:ext cx="4678659" cy="4678659"/>
              <a:chOff x="-677688" y="522933"/>
              <a:chExt cx="4678659" cy="4678659"/>
            </a:xfrm>
          </p:grpSpPr>
          <p:sp>
            <p:nvSpPr>
              <p:cNvPr id="21" name="Oval 20"/>
              <p:cNvSpPr/>
              <p:nvPr/>
            </p:nvSpPr>
            <p:spPr>
              <a:xfrm>
                <a:off x="-677688" y="522933"/>
                <a:ext cx="4678659" cy="4678659"/>
              </a:xfrm>
              <a:prstGeom prst="ellipse">
                <a:avLst/>
              </a:prstGeom>
              <a:solidFill>
                <a:srgbClr val="5BBE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44791" y="522933"/>
                <a:ext cx="4553892" cy="4553892"/>
              </a:xfrm>
              <a:prstGeom prst="ellipse">
                <a:avLst/>
              </a:prstGeom>
              <a:solidFill>
                <a:srgbClr val="0C78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5" name="Picture 24" title="Educator and child make ribbon hear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5132" y="840657"/>
              <a:ext cx="4426286" cy="4426286"/>
            </a:xfrm>
            <a:prstGeom prst="ellipse">
              <a:avLst/>
            </a:prstGeom>
          </p:spPr>
        </p:pic>
      </p:grpSp>
      <p:grpSp>
        <p:nvGrpSpPr>
          <p:cNvPr id="8" name="Group 7"/>
          <p:cNvGrpSpPr/>
          <p:nvPr/>
        </p:nvGrpSpPr>
        <p:grpSpPr>
          <a:xfrm>
            <a:off x="1968761" y="1435062"/>
            <a:ext cx="5214379" cy="5115019"/>
            <a:chOff x="1968761" y="1509710"/>
            <a:chExt cx="5214379" cy="5115019"/>
          </a:xfrm>
        </p:grpSpPr>
        <p:sp>
          <p:nvSpPr>
            <p:cNvPr id="2" name="Oval 1"/>
            <p:cNvSpPr/>
            <p:nvPr/>
          </p:nvSpPr>
          <p:spPr>
            <a:xfrm>
              <a:off x="5905104" y="3431967"/>
              <a:ext cx="1278036" cy="1278033"/>
            </a:xfrm>
            <a:prstGeom prst="ellipse">
              <a:avLst/>
            </a:prstGeom>
            <a:solidFill>
              <a:srgbClr val="107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77DB"/>
                </a:solidFill>
              </a:endParaRPr>
            </a:p>
          </p:txBody>
        </p:sp>
        <p:sp>
          <p:nvSpPr>
            <p:cNvPr id="4" name="TextBox 3"/>
            <p:cNvSpPr txBox="1"/>
            <p:nvPr/>
          </p:nvSpPr>
          <p:spPr>
            <a:xfrm>
              <a:off x="5979845" y="3727780"/>
              <a:ext cx="1203295" cy="648699"/>
            </a:xfrm>
            <a:prstGeom prst="rect">
              <a:avLst/>
            </a:prstGeom>
          </p:spPr>
          <p:txBody>
            <a:bodyPr vert="horz" wrap="none" lIns="91440" tIns="45720" rIns="91440" bIns="45720" rtlCol="0" anchor="ctr">
              <a:noAutofit/>
            </a:bodyPr>
            <a:lstStyle/>
            <a:p>
              <a:pPr algn="ctr"/>
              <a:r>
                <a:rPr lang="en-US" sz="1800" dirty="0">
                  <a:solidFill>
                    <a:schemeClr val="bg1"/>
                  </a:solidFill>
                </a:rPr>
                <a:t>Document</a:t>
              </a:r>
              <a:endParaRPr lang="en-US" sz="1200" dirty="0">
                <a:solidFill>
                  <a:schemeClr val="bg1"/>
                </a:solidFill>
              </a:endParaRPr>
            </a:p>
          </p:txBody>
        </p:sp>
        <p:sp>
          <p:nvSpPr>
            <p:cNvPr id="26" name="Oval 25"/>
            <p:cNvSpPr/>
            <p:nvPr/>
          </p:nvSpPr>
          <p:spPr>
            <a:xfrm>
              <a:off x="3977263" y="1509710"/>
              <a:ext cx="1278036" cy="1278033"/>
            </a:xfrm>
            <a:prstGeom prst="ellipse">
              <a:avLst/>
            </a:prstGeom>
            <a:solidFill>
              <a:srgbClr val="107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77DB"/>
                </a:solidFill>
              </a:endParaRPr>
            </a:p>
          </p:txBody>
        </p:sp>
        <p:sp>
          <p:nvSpPr>
            <p:cNvPr id="27" name="TextBox 26"/>
            <p:cNvSpPr txBox="1"/>
            <p:nvPr/>
          </p:nvSpPr>
          <p:spPr>
            <a:xfrm>
              <a:off x="4077916" y="1805523"/>
              <a:ext cx="1076725" cy="648699"/>
            </a:xfrm>
            <a:prstGeom prst="rect">
              <a:avLst/>
            </a:prstGeom>
          </p:spPr>
          <p:txBody>
            <a:bodyPr vert="horz" wrap="none" lIns="91440" tIns="45720" rIns="91440" bIns="45720" rtlCol="0" anchor="ctr">
              <a:noAutofit/>
            </a:bodyPr>
            <a:lstStyle/>
            <a:p>
              <a:pPr algn="ctr">
                <a:defRPr/>
              </a:pPr>
              <a:r>
                <a:rPr lang="en-US" sz="1800" dirty="0">
                  <a:solidFill>
                    <a:schemeClr val="bg1"/>
                  </a:solidFill>
                </a:rPr>
                <a:t>Observe</a:t>
              </a:r>
              <a:endParaRPr lang="en-US" sz="1200" dirty="0">
                <a:solidFill>
                  <a:schemeClr val="bg1"/>
                </a:solidFill>
              </a:endParaRPr>
            </a:p>
          </p:txBody>
        </p:sp>
        <p:sp>
          <p:nvSpPr>
            <p:cNvPr id="30" name="Oval 29"/>
            <p:cNvSpPr>
              <a:spLocks noChangeAspect="1"/>
            </p:cNvSpPr>
            <p:nvPr/>
          </p:nvSpPr>
          <p:spPr>
            <a:xfrm>
              <a:off x="1968761" y="3431967"/>
              <a:ext cx="1278036" cy="1278033"/>
            </a:xfrm>
            <a:prstGeom prst="ellipse">
              <a:avLst/>
            </a:prstGeom>
            <a:solidFill>
              <a:srgbClr val="107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77DB"/>
                </a:solidFill>
              </a:endParaRPr>
            </a:p>
          </p:txBody>
        </p:sp>
        <p:sp>
          <p:nvSpPr>
            <p:cNvPr id="31" name="TextBox 30"/>
            <p:cNvSpPr txBox="1"/>
            <p:nvPr/>
          </p:nvSpPr>
          <p:spPr>
            <a:xfrm>
              <a:off x="2043502" y="3727780"/>
              <a:ext cx="1088295" cy="648699"/>
            </a:xfrm>
            <a:prstGeom prst="rect">
              <a:avLst/>
            </a:prstGeom>
          </p:spPr>
          <p:txBody>
            <a:bodyPr vert="horz" wrap="none" lIns="91440" tIns="45720" rIns="91440" bIns="45720" rtlCol="0" anchor="ctr">
              <a:noAutofit/>
            </a:bodyPr>
            <a:lstStyle/>
            <a:p>
              <a:pPr algn="ctr">
                <a:defRPr/>
              </a:pPr>
              <a:r>
                <a:rPr lang="en-US" sz="1050" dirty="0">
                  <a:solidFill>
                    <a:schemeClr val="bg1"/>
                  </a:solidFill>
                </a:rPr>
                <a:t> </a:t>
              </a:r>
              <a:r>
                <a:rPr lang="en-US" sz="1800" dirty="0">
                  <a:solidFill>
                    <a:schemeClr val="bg1"/>
                  </a:solidFill>
                </a:rPr>
                <a:t>Teach</a:t>
              </a:r>
              <a:endParaRPr lang="en-US" sz="1200" dirty="0">
                <a:solidFill>
                  <a:schemeClr val="bg1"/>
                </a:solidFill>
              </a:endParaRPr>
            </a:p>
          </p:txBody>
        </p:sp>
        <p:sp>
          <p:nvSpPr>
            <p:cNvPr id="33" name="Oval 32"/>
            <p:cNvSpPr/>
            <p:nvPr/>
          </p:nvSpPr>
          <p:spPr>
            <a:xfrm>
              <a:off x="3977263" y="5346696"/>
              <a:ext cx="1278036" cy="1278033"/>
            </a:xfrm>
            <a:prstGeom prst="ellipse">
              <a:avLst/>
            </a:prstGeom>
            <a:solidFill>
              <a:srgbClr val="107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77DB"/>
                </a:solidFill>
              </a:endParaRPr>
            </a:p>
          </p:txBody>
        </p:sp>
        <p:sp>
          <p:nvSpPr>
            <p:cNvPr id="34" name="TextBox 33"/>
            <p:cNvSpPr txBox="1"/>
            <p:nvPr/>
          </p:nvSpPr>
          <p:spPr>
            <a:xfrm>
              <a:off x="4077916" y="5642509"/>
              <a:ext cx="1076725" cy="648699"/>
            </a:xfrm>
            <a:prstGeom prst="rect">
              <a:avLst/>
            </a:prstGeom>
          </p:spPr>
          <p:txBody>
            <a:bodyPr vert="horz" wrap="none" lIns="91440" tIns="45720" rIns="91440" bIns="45720" rtlCol="0" anchor="ctr">
              <a:noAutofit/>
            </a:bodyPr>
            <a:lstStyle/>
            <a:p>
              <a:pPr algn="ctr">
                <a:defRPr/>
              </a:pPr>
              <a:r>
                <a:rPr lang="en-US" sz="1800" dirty="0">
                  <a:solidFill>
                    <a:schemeClr val="bg1"/>
                  </a:solidFill>
                </a:rPr>
                <a:t>Interpret</a:t>
              </a:r>
            </a:p>
          </p:txBody>
        </p:sp>
      </p:grpSp>
    </p:spTree>
    <p:extLst>
      <p:ext uri="{BB962C8B-B14F-4D97-AF65-F5344CB8AC3E}">
        <p14:creationId xmlns:p14="http://schemas.microsoft.com/office/powerpoint/2010/main" val="1031607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Goals in Sharing Data with Families</a:t>
            </a:r>
          </a:p>
        </p:txBody>
      </p:sp>
      <p:sp>
        <p:nvSpPr>
          <p:cNvPr id="2" name="TextBox 1"/>
          <p:cNvSpPr txBox="1"/>
          <p:nvPr/>
        </p:nvSpPr>
        <p:spPr>
          <a:xfrm>
            <a:off x="338328" y="1682496"/>
            <a:ext cx="8050696" cy="4647426"/>
          </a:xfrm>
          <a:prstGeom prst="rect">
            <a:avLst/>
          </a:prstGeom>
          <a:noFill/>
        </p:spPr>
        <p:txBody>
          <a:bodyPr wrap="square" rtlCol="0">
            <a:spAutoFit/>
          </a:bodyPr>
          <a:lstStyle/>
          <a:p>
            <a:pPr marL="676275" indent="-457200">
              <a:spcAft>
                <a:spcPts val="1600"/>
              </a:spcAft>
              <a:buFont typeface="Arial" panose="020B0604020202020204" pitchFamily="34" charset="0"/>
              <a:buChar char="•"/>
            </a:pPr>
            <a:r>
              <a:rPr lang="en-US" sz="3200" b="1" dirty="0"/>
              <a:t>Families have access </a:t>
            </a:r>
            <a:r>
              <a:rPr lang="en-US" sz="3200" dirty="0"/>
              <a:t>to information about their children.</a:t>
            </a:r>
          </a:p>
          <a:p>
            <a:pPr marL="676275" indent="-457200">
              <a:spcAft>
                <a:spcPts val="1600"/>
              </a:spcAft>
              <a:buFont typeface="Arial" panose="020B0604020202020204" pitchFamily="34" charset="0"/>
              <a:buChar char="•"/>
            </a:pPr>
            <a:r>
              <a:rPr lang="en-US" sz="3200" b="1" dirty="0"/>
              <a:t>Information is understandable </a:t>
            </a:r>
            <a:r>
              <a:rPr lang="en-US" sz="3200" dirty="0"/>
              <a:t>and meaningful.</a:t>
            </a:r>
          </a:p>
          <a:p>
            <a:pPr marL="676275" indent="-457200">
              <a:spcAft>
                <a:spcPts val="1600"/>
              </a:spcAft>
              <a:buFont typeface="Arial" panose="020B0604020202020204" pitchFamily="34" charset="0"/>
              <a:buChar char="•"/>
            </a:pPr>
            <a:r>
              <a:rPr lang="en-US" sz="3200" b="1" dirty="0"/>
              <a:t>Parents have opportunities to share</a:t>
            </a:r>
            <a:r>
              <a:rPr lang="en-US" sz="3200" dirty="0"/>
              <a:t> about their children’s needs.</a:t>
            </a:r>
          </a:p>
          <a:p>
            <a:pPr marL="676275" indent="-457200">
              <a:spcAft>
                <a:spcPts val="1600"/>
              </a:spcAft>
              <a:buFont typeface="Arial" panose="020B0604020202020204" pitchFamily="34" charset="0"/>
              <a:buChar char="•"/>
            </a:pPr>
            <a:r>
              <a:rPr lang="en-US" sz="3200" b="1" dirty="0"/>
              <a:t>Families and program staff can act </a:t>
            </a:r>
            <a:r>
              <a:rPr lang="en-US" sz="3200" dirty="0"/>
              <a:t>on shared information.</a:t>
            </a:r>
          </a:p>
        </p:txBody>
      </p:sp>
    </p:spTree>
    <p:extLst>
      <p:ext uri="{BB962C8B-B14F-4D97-AF65-F5344CB8AC3E}">
        <p14:creationId xmlns:p14="http://schemas.microsoft.com/office/powerpoint/2010/main" val="3069912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p:txBody>
          <a:bodyPr/>
          <a:lstStyle/>
          <a:p>
            <a:pPr lvl="0"/>
            <a:r>
              <a:rPr lang="en-US" dirty="0">
                <a:sym typeface="Arial"/>
              </a:rPr>
              <a:t>Gathering and Sharing Information</a:t>
            </a:r>
          </a:p>
        </p:txBody>
      </p:sp>
    </p:spTree>
    <p:extLst>
      <p:ext uri="{BB962C8B-B14F-4D97-AF65-F5344CB8AC3E}">
        <p14:creationId xmlns:p14="http://schemas.microsoft.com/office/powerpoint/2010/main" val="3711164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0" indent="0">
              <a:spcAft>
                <a:spcPts val="2400"/>
              </a:spcAft>
              <a:buNone/>
            </a:pPr>
            <a:r>
              <a:rPr lang="en-US" b="1" dirty="0"/>
              <a:t>How Would You?</a:t>
            </a:r>
          </a:p>
          <a:p>
            <a:pPr marL="320040" indent="-320040">
              <a:spcBef>
                <a:spcPts val="0"/>
              </a:spcBef>
              <a:spcAft>
                <a:spcPts val="1600"/>
              </a:spcAft>
            </a:pPr>
            <a:r>
              <a:rPr lang="en-US" dirty="0">
                <a:solidFill>
                  <a:schemeClr val="tx1"/>
                </a:solidFill>
              </a:rPr>
              <a:t>Invite families to share </a:t>
            </a:r>
            <a:r>
              <a:rPr lang="en-US" dirty="0"/>
              <a:t>information about their children’s earliest experiences, interests, growth, and development?</a:t>
            </a:r>
          </a:p>
          <a:p>
            <a:pPr marL="320040" indent="-320040">
              <a:spcBef>
                <a:spcPts val="0"/>
              </a:spcBef>
              <a:spcAft>
                <a:spcPts val="1200"/>
              </a:spcAft>
            </a:pPr>
            <a:r>
              <a:rPr lang="en-US" dirty="0">
                <a:solidFill>
                  <a:schemeClr val="tx1"/>
                </a:solidFill>
              </a:rPr>
              <a:t>Share information </a:t>
            </a:r>
            <a:r>
              <a:rPr lang="en-US" dirty="0"/>
              <a:t>with families about their children’s program experiences, interests, growth, and development?</a:t>
            </a:r>
          </a:p>
        </p:txBody>
      </p:sp>
    </p:spTree>
    <p:extLst>
      <p:ext uri="{BB962C8B-B14F-4D97-AF65-F5344CB8AC3E}">
        <p14:creationId xmlns:p14="http://schemas.microsoft.com/office/powerpoint/2010/main" val="989524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Women and children singing"/>
          <p:cNvPicPr>
            <a:picLocks noChangeAspect="1"/>
          </p:cNvPicPr>
          <p:nvPr/>
        </p:nvPicPr>
        <p:blipFill rotWithShape="1">
          <a:blip r:embed="rId3" cstate="screen">
            <a:extLst>
              <a:ext uri="{28A0092B-C50C-407E-A947-70E740481C1C}">
                <a14:useLocalDpi xmlns:a14="http://schemas.microsoft.com/office/drawing/2010/main"/>
              </a:ext>
            </a:extLst>
          </a:blip>
          <a:srcRect t="-95" b="-1"/>
          <a:stretch/>
        </p:blipFill>
        <p:spPr>
          <a:xfrm>
            <a:off x="0" y="214312"/>
            <a:ext cx="9144000" cy="6461466"/>
          </a:xfrm>
          <a:prstGeom prst="rect">
            <a:avLst/>
          </a:prstGeom>
        </p:spPr>
      </p:pic>
      <p:grpSp>
        <p:nvGrpSpPr>
          <p:cNvPr id="7" name="Group 6"/>
          <p:cNvGrpSpPr/>
          <p:nvPr/>
        </p:nvGrpSpPr>
        <p:grpSpPr>
          <a:xfrm>
            <a:off x="5194942" y="2637411"/>
            <a:ext cx="3752521" cy="3724830"/>
            <a:chOff x="255528" y="374165"/>
            <a:chExt cx="3872299" cy="3843724"/>
          </a:xfrm>
        </p:grpSpPr>
        <p:grpSp>
          <p:nvGrpSpPr>
            <p:cNvPr id="8" name="Group 7"/>
            <p:cNvGrpSpPr/>
            <p:nvPr/>
          </p:nvGrpSpPr>
          <p:grpSpPr>
            <a:xfrm>
              <a:off x="255528" y="374165"/>
              <a:ext cx="3872299" cy="3843724"/>
              <a:chOff x="255528" y="374165"/>
              <a:chExt cx="3872299" cy="3843724"/>
            </a:xfrm>
          </p:grpSpPr>
          <p:sp>
            <p:nvSpPr>
              <p:cNvPr id="10" name="Oval 9"/>
              <p:cNvSpPr/>
              <p:nvPr/>
            </p:nvSpPr>
            <p:spPr>
              <a:xfrm>
                <a:off x="360303" y="450365"/>
                <a:ext cx="3767524" cy="3767524"/>
              </a:xfrm>
              <a:prstGeom prst="ellipse">
                <a:avLst/>
              </a:prstGeom>
              <a:solidFill>
                <a:schemeClr val="bg1">
                  <a:alpha val="92000"/>
                </a:schemeClr>
              </a:solidFill>
              <a:ln w="57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55528" y="374165"/>
                <a:ext cx="3767524" cy="3767524"/>
              </a:xfrm>
              <a:prstGeom prst="ellipse">
                <a:avLst/>
              </a:prstGeom>
              <a:solidFill>
                <a:srgbClr val="AA0008"/>
              </a:solidFill>
              <a:ln w="57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255528" y="1543324"/>
              <a:ext cx="3767524" cy="1429203"/>
            </a:xfrm>
            <a:prstGeom prst="rect">
              <a:avLst/>
            </a:prstGeom>
          </p:spPr>
          <p:txBody>
            <a:bodyPr wrap="square">
              <a:spAutoFit/>
            </a:bodyPr>
            <a:lstStyle/>
            <a:p>
              <a:pPr algn="ctr"/>
              <a:r>
                <a:rPr lang="en-US" sz="2800">
                  <a:solidFill>
                    <a:schemeClr val="bg1"/>
                  </a:solidFill>
                </a:rPr>
                <a:t>Sharing data is everyone’s responsibility.</a:t>
              </a:r>
              <a:endParaRPr lang="en-US" sz="2800" b="1" dirty="0">
                <a:latin typeface="Arial" charset="0"/>
                <a:ea typeface="Arial" charset="0"/>
                <a:cs typeface="Arial" charset="0"/>
              </a:endParaRPr>
            </a:p>
          </p:txBody>
        </p:sp>
      </p:grpSp>
      <p:sp>
        <p:nvSpPr>
          <p:cNvPr id="13" name="Shape 154"/>
          <p:cNvSpPr txBox="1"/>
          <p:nvPr/>
        </p:nvSpPr>
        <p:spPr>
          <a:xfrm>
            <a:off x="91440" y="6465389"/>
            <a:ext cx="2088985" cy="236475"/>
          </a:xfrm>
          <a:prstGeom prst="rect">
            <a:avLst/>
          </a:prstGeom>
          <a:noFill/>
          <a:ln>
            <a:noFill/>
          </a:ln>
          <a:effectLst/>
        </p:spPr>
        <p:txBody>
          <a:bodyPr lIns="91425" tIns="45700" rIns="91425" bIns="45700" anchor="t" anchorCtr="0">
            <a:noAutofit/>
          </a:bodyPr>
          <a:lstStyle/>
          <a:p>
            <a:pPr defTabSz="914400">
              <a:buSzPct val="25000"/>
            </a:pPr>
            <a:r>
              <a:rPr lang="en-US" sz="900" kern="0" dirty="0">
                <a:solidFill>
                  <a:srgbClr val="FFFFFF"/>
                </a:solidFill>
                <a:latin typeface="Arial" charset="0"/>
                <a:ea typeface="Arial" charset="0"/>
                <a:cs typeface="Arial" charset="0"/>
                <a:sym typeface="Arial"/>
              </a:rPr>
              <a:t>Image credit: </a:t>
            </a:r>
            <a:r>
              <a:rPr lang="en-US" sz="800" dirty="0">
                <a:solidFill>
                  <a:srgbClr val="FFFFFF"/>
                </a:solidFill>
                <a:latin typeface="Arial" charset="0"/>
                <a:ea typeface="Arial" charset="0"/>
                <a:cs typeface="Arial" charset="0"/>
                <a:sym typeface="Calibri"/>
              </a:rPr>
              <a:t>EarlyEdU</a:t>
            </a:r>
            <a:endParaRPr lang="en-US" sz="800" kern="0" dirty="0">
              <a:solidFill>
                <a:srgbClr val="FFFFFF"/>
              </a:solidFill>
              <a:latin typeface="Arial" charset="0"/>
              <a:ea typeface="Arial" charset="0"/>
              <a:cs typeface="Arial" charset="0"/>
              <a:sym typeface="Arial"/>
            </a:endParaRPr>
          </a:p>
        </p:txBody>
      </p:sp>
    </p:spTree>
    <p:extLst>
      <p:ext uri="{BB962C8B-B14F-4D97-AF65-F5344CB8AC3E}">
        <p14:creationId xmlns:p14="http://schemas.microsoft.com/office/powerpoint/2010/main" val="4039562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294115" y="1535891"/>
            <a:ext cx="6610350" cy="6610350"/>
          </a:xfrm>
          <a:prstGeom prst="ellipse">
            <a:avLst/>
          </a:prstGeom>
          <a:solidFill>
            <a:srgbClr val="2C8EE2">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077DB"/>
              </a:solidFill>
            </a:endParaRPr>
          </a:p>
        </p:txBody>
      </p:sp>
      <p:sp>
        <p:nvSpPr>
          <p:cNvPr id="2" name="Title 1"/>
          <p:cNvSpPr>
            <a:spLocks noGrp="1"/>
          </p:cNvSpPr>
          <p:nvPr>
            <p:ph type="title"/>
          </p:nvPr>
        </p:nvSpPr>
        <p:spPr>
          <a:xfrm>
            <a:off x="466164" y="228600"/>
            <a:ext cx="8229600" cy="1143000"/>
          </a:xfrm>
        </p:spPr>
        <p:txBody>
          <a:bodyPr/>
          <a:lstStyle/>
          <a:p>
            <a:r>
              <a:rPr lang="en-US" dirty="0"/>
              <a:t>Positive Relationships Are Key</a:t>
            </a:r>
          </a:p>
        </p:txBody>
      </p:sp>
      <p:sp>
        <p:nvSpPr>
          <p:cNvPr id="3" name="Text Placeholder 2"/>
          <p:cNvSpPr>
            <a:spLocks noGrp="1"/>
          </p:cNvSpPr>
          <p:nvPr>
            <p:ph idx="1"/>
          </p:nvPr>
        </p:nvSpPr>
        <p:spPr>
          <a:xfrm>
            <a:off x="4390224" y="2374901"/>
            <a:ext cx="3825087" cy="4525963"/>
          </a:xfrm>
        </p:spPr>
        <p:txBody>
          <a:bodyPr/>
          <a:lstStyle/>
          <a:p>
            <a:pPr marL="203200" indent="0">
              <a:buNone/>
            </a:pPr>
            <a:r>
              <a:rPr lang="en-US" dirty="0"/>
              <a:t>Partnerships with families that are based on positive, goal-oriented relationships support family and child progress.</a:t>
            </a:r>
          </a:p>
        </p:txBody>
      </p:sp>
      <p:sp>
        <p:nvSpPr>
          <p:cNvPr id="7" name="Shape 154"/>
          <p:cNvSpPr txBox="1"/>
          <p:nvPr/>
        </p:nvSpPr>
        <p:spPr>
          <a:xfrm>
            <a:off x="120594" y="6436560"/>
            <a:ext cx="1759462" cy="223026"/>
          </a:xfrm>
          <a:prstGeom prst="rect">
            <a:avLst/>
          </a:prstGeom>
          <a:noFill/>
          <a:ln>
            <a:noFill/>
          </a:ln>
        </p:spPr>
        <p:txBody>
          <a:bodyPr lIns="91425" tIns="45700" rIns="91425" bIns="45700" anchor="t" anchorCtr="0">
            <a:noAutofit/>
          </a:bodyPr>
          <a:lstStyle/>
          <a:p>
            <a:pPr lvl="0">
              <a:buSzPct val="25000"/>
            </a:pPr>
            <a:r>
              <a:rPr lang="en-US" sz="900" b="0" i="0" u="none" strike="noStrike" cap="none" dirty="0">
                <a:solidFill>
                  <a:schemeClr val="dk1"/>
                </a:solidFill>
                <a:latin typeface="Arial" charset="0"/>
                <a:ea typeface="Arial" charset="0"/>
                <a:cs typeface="Arial" charset="0"/>
                <a:sym typeface="Arial"/>
              </a:rPr>
              <a:t>Image credit: </a:t>
            </a:r>
            <a:r>
              <a:rPr lang="en-US" sz="900" kern="1200" dirty="0">
                <a:solidFill>
                  <a:schemeClr val="dk1"/>
                </a:solidFill>
                <a:latin typeface="Arial" charset="0"/>
                <a:ea typeface="Arial" charset="0"/>
                <a:cs typeface="Arial" charset="0"/>
                <a:sym typeface="Calibri"/>
              </a:rPr>
              <a:t>EarlyEdU</a:t>
            </a:r>
            <a:endParaRPr lang="en-US" sz="900" b="0" i="0" u="none" strike="noStrike" cap="none" dirty="0">
              <a:solidFill>
                <a:schemeClr val="dk1"/>
              </a:solidFill>
              <a:latin typeface="Arial" charset="0"/>
              <a:ea typeface="Arial" charset="0"/>
              <a:cs typeface="Arial" charset="0"/>
              <a:sym typeface="Arial"/>
            </a:endParaRPr>
          </a:p>
        </p:txBody>
      </p:sp>
      <p:grpSp>
        <p:nvGrpSpPr>
          <p:cNvPr id="8" name="Group 7"/>
          <p:cNvGrpSpPr/>
          <p:nvPr/>
        </p:nvGrpSpPr>
        <p:grpSpPr>
          <a:xfrm>
            <a:off x="-259534" y="1535891"/>
            <a:ext cx="4678659" cy="4678659"/>
            <a:chOff x="-677688" y="522933"/>
            <a:chExt cx="4678659" cy="4678659"/>
          </a:xfrm>
        </p:grpSpPr>
        <p:sp>
          <p:nvSpPr>
            <p:cNvPr id="9" name="Oval 8"/>
            <p:cNvSpPr/>
            <p:nvPr/>
          </p:nvSpPr>
          <p:spPr>
            <a:xfrm>
              <a:off x="-677688" y="522933"/>
              <a:ext cx="4678659" cy="4678659"/>
            </a:xfrm>
            <a:prstGeom prst="ellipse">
              <a:avLst/>
            </a:prstGeom>
            <a:solidFill>
              <a:srgbClr val="5BBE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44791" y="522933"/>
              <a:ext cx="4553892" cy="4553892"/>
            </a:xfrm>
            <a:prstGeom prst="ellipse">
              <a:avLst/>
            </a:prstGeom>
            <a:solidFill>
              <a:srgbClr val="0C78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title="Adult and toddler play with paper tub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58" y="1660658"/>
            <a:ext cx="4411861" cy="4411861"/>
          </a:xfrm>
          <a:prstGeom prst="ellipse">
            <a:avLst/>
          </a:prstGeom>
        </p:spPr>
      </p:pic>
    </p:spTree>
    <p:extLst>
      <p:ext uri="{BB962C8B-B14F-4D97-AF65-F5344CB8AC3E}">
        <p14:creationId xmlns:p14="http://schemas.microsoft.com/office/powerpoint/2010/main" val="768249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909959" y="3116329"/>
            <a:ext cx="1913400" cy="470291"/>
          </a:xfrm>
          <a:prstGeom prst="rect">
            <a:avLst/>
          </a:prstGeom>
        </p:spPr>
        <p:txBody>
          <a:bodyPr/>
          <a:lstStyle>
            <a:lvl1pPr algn="ctr" defTabSz="457200" rtl="0" eaLnBrk="1" latinLnBrk="0" hangingPunct="1">
              <a:spcBef>
                <a:spcPct val="0"/>
              </a:spcBef>
              <a:buNone/>
              <a:defRPr sz="3600" kern="1200" cap="all">
                <a:solidFill>
                  <a:schemeClr val="tx1"/>
                </a:solidFill>
                <a:latin typeface="Century Gothic"/>
                <a:ea typeface="+mj-ea"/>
                <a:cs typeface="Century Gothic"/>
              </a:defRPr>
            </a:lvl1pPr>
          </a:lstStyle>
          <a:p>
            <a:pPr>
              <a:defRPr/>
            </a:pPr>
            <a:r>
              <a:rPr lang="en-US" sz="3200" b="1" dirty="0">
                <a:solidFill>
                  <a:srgbClr val="FFFFFF"/>
                </a:solidFill>
              </a:rPr>
              <a:t>WHY?</a:t>
            </a:r>
          </a:p>
        </p:txBody>
      </p:sp>
      <p:pic>
        <p:nvPicPr>
          <p:cNvPr id="9" name="Picture 8" title="Child's drawing of face"/>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8299" y="3726740"/>
            <a:ext cx="2174695" cy="2686508"/>
          </a:xfrm>
          <a:prstGeom prst="rect">
            <a:avLst/>
          </a:prstGeom>
        </p:spPr>
      </p:pic>
      <p:pic>
        <p:nvPicPr>
          <p:cNvPr id="11" name="Picture 10" title="Children with puppy"/>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8299" y="683195"/>
            <a:ext cx="2677363" cy="2209191"/>
          </a:xfrm>
          <a:prstGeom prst="rect">
            <a:avLst/>
          </a:prstGeom>
        </p:spPr>
      </p:pic>
      <p:pic>
        <p:nvPicPr>
          <p:cNvPr id="12" name="Picture 11" title="Women read to children"/>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l="1" t="1" r="98" b="5272"/>
          <a:stretch/>
        </p:blipFill>
        <p:spPr>
          <a:xfrm>
            <a:off x="2595434" y="3838351"/>
            <a:ext cx="3000295" cy="2578469"/>
          </a:xfrm>
          <a:prstGeom prst="rect">
            <a:avLst/>
          </a:prstGeom>
          <a:ln>
            <a:noFill/>
          </a:ln>
        </p:spPr>
      </p:pic>
      <p:sp>
        <p:nvSpPr>
          <p:cNvPr id="13" name="Shape 154"/>
          <p:cNvSpPr txBox="1"/>
          <p:nvPr/>
        </p:nvSpPr>
        <p:spPr>
          <a:xfrm>
            <a:off x="182214" y="6413248"/>
            <a:ext cx="1558218" cy="226727"/>
          </a:xfrm>
          <a:prstGeom prst="rect">
            <a:avLst/>
          </a:prstGeom>
          <a:noFill/>
          <a:ln>
            <a:noFill/>
          </a:ln>
        </p:spPr>
        <p:txBody>
          <a:bodyPr lIns="91425" tIns="45700" rIns="91425" bIns="45700" anchor="t" anchorCtr="0">
            <a:noAutofit/>
          </a:bodyPr>
          <a:lstStyle/>
          <a:p>
            <a:pPr lvl="0">
              <a:buSzPct val="25000"/>
            </a:pPr>
            <a:r>
              <a:rPr lang="en-US" sz="900" i="0" u="none" strike="noStrike" cap="none" dirty="0">
                <a:solidFill>
                  <a:schemeClr val="tx1"/>
                </a:solidFill>
                <a:latin typeface="Arial" charset="0"/>
                <a:ea typeface="Arial" charset="0"/>
                <a:cs typeface="Arial" charset="0"/>
                <a:sym typeface="Arial"/>
              </a:rPr>
              <a:t>Image credit: </a:t>
            </a:r>
            <a:r>
              <a:rPr lang="en-US" sz="900" kern="1200" dirty="0">
                <a:solidFill>
                  <a:schemeClr val="tx1"/>
                </a:solidFill>
                <a:latin typeface="Arial" charset="0"/>
                <a:ea typeface="Arial" charset="0"/>
                <a:cs typeface="Arial" charset="0"/>
                <a:sym typeface="Calibri"/>
              </a:rPr>
              <a:t>EarlyEdU</a:t>
            </a:r>
            <a:endParaRPr lang="en-US" sz="900" i="0" u="none" strike="noStrike" cap="none" dirty="0">
              <a:solidFill>
                <a:schemeClr val="tx1"/>
              </a:solidFill>
              <a:latin typeface="Arial" charset="0"/>
              <a:ea typeface="Arial" charset="0"/>
              <a:cs typeface="Arial" charset="0"/>
              <a:sym typeface="Arial"/>
            </a:endParaRPr>
          </a:p>
        </p:txBody>
      </p:sp>
      <p:pic>
        <p:nvPicPr>
          <p:cNvPr id="7" name="Picture 6" title="Educator shows child tower of blocks"/>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128697" y="683195"/>
            <a:ext cx="2443381" cy="3080403"/>
          </a:xfrm>
          <a:prstGeom prst="rect">
            <a:avLst/>
          </a:prstGeom>
        </p:spPr>
      </p:pic>
      <p:sp>
        <p:nvSpPr>
          <p:cNvPr id="3" name="Content Placeholder 2"/>
          <p:cNvSpPr>
            <a:spLocks noGrp="1"/>
          </p:cNvSpPr>
          <p:nvPr>
            <p:ph idx="1"/>
          </p:nvPr>
        </p:nvSpPr>
        <p:spPr>
          <a:xfrm>
            <a:off x="5776617" y="550461"/>
            <a:ext cx="3004365" cy="4626224"/>
          </a:xfrm>
        </p:spPr>
        <p:txBody>
          <a:bodyPr/>
          <a:lstStyle/>
          <a:p>
            <a:pPr marL="7938" indent="0">
              <a:buNone/>
            </a:pPr>
            <a:r>
              <a:rPr lang="en-US" dirty="0"/>
              <a:t>Sharing </a:t>
            </a:r>
            <a:r>
              <a:rPr lang="en-US"/>
              <a:t>information </a:t>
            </a:r>
            <a:br>
              <a:rPr lang="en-US"/>
            </a:br>
            <a:r>
              <a:rPr lang="en-US"/>
              <a:t>can </a:t>
            </a:r>
            <a:r>
              <a:rPr lang="en-US" dirty="0"/>
              <a:t>help families and educators guide children’s learning and development. </a:t>
            </a:r>
          </a:p>
        </p:txBody>
      </p:sp>
    </p:spTree>
    <p:extLst>
      <p:ext uri="{BB962C8B-B14F-4D97-AF65-F5344CB8AC3E}">
        <p14:creationId xmlns:p14="http://schemas.microsoft.com/office/powerpoint/2010/main" val="609785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Inviting and Responding</a:t>
            </a:r>
          </a:p>
        </p:txBody>
      </p:sp>
      <p:sp>
        <p:nvSpPr>
          <p:cNvPr id="3" name="Text Placeholder 2"/>
          <p:cNvSpPr>
            <a:spLocks noGrp="1"/>
          </p:cNvSpPr>
          <p:nvPr>
            <p:ph idx="1"/>
          </p:nvPr>
        </p:nvSpPr>
        <p:spPr>
          <a:xfrm>
            <a:off x="466165" y="1683359"/>
            <a:ext cx="8229600" cy="4820680"/>
          </a:xfrm>
        </p:spPr>
        <p:txBody>
          <a:bodyPr/>
          <a:lstStyle/>
          <a:p>
            <a:pPr marL="203200" indent="0">
              <a:spcAft>
                <a:spcPts val="1200"/>
              </a:spcAft>
              <a:buNone/>
            </a:pPr>
            <a:r>
              <a:rPr lang="en-US" sz="3000" dirty="0"/>
              <a:t>Some strategies to ensure access to information are:</a:t>
            </a:r>
          </a:p>
          <a:p>
            <a:pPr marL="468313" indent="-287338">
              <a:spcAft>
                <a:spcPts val="200"/>
              </a:spcAft>
            </a:pPr>
            <a:r>
              <a:rPr lang="en-US" sz="3000" dirty="0"/>
              <a:t>Inviting families to share observations.</a:t>
            </a:r>
          </a:p>
          <a:p>
            <a:pPr marL="468313" indent="-287338">
              <a:spcAft>
                <a:spcPts val="200"/>
              </a:spcAft>
            </a:pPr>
            <a:r>
              <a:rPr lang="en-US" sz="3000" dirty="0"/>
              <a:t>Using multiple methods to reach families.</a:t>
            </a:r>
          </a:p>
          <a:p>
            <a:pPr marL="468313" indent="-287338">
              <a:spcAft>
                <a:spcPts val="200"/>
              </a:spcAft>
            </a:pPr>
            <a:r>
              <a:rPr lang="en-US" sz="3000" dirty="0"/>
              <a:t>Communicating with families in their preferred languages and with sensitivity </a:t>
            </a:r>
            <a:br>
              <a:rPr lang="en-US" sz="3000" dirty="0"/>
            </a:br>
            <a:r>
              <a:rPr lang="en-US" sz="3000" dirty="0"/>
              <a:t>to their individuality and cultures.</a:t>
            </a:r>
          </a:p>
          <a:p>
            <a:pPr marL="468313" indent="-287338">
              <a:spcAft>
                <a:spcPts val="200"/>
              </a:spcAft>
            </a:pPr>
            <a:r>
              <a:rPr lang="en-US" sz="3000" dirty="0"/>
              <a:t>Regularly sharing observations and children’s portfolios.</a:t>
            </a:r>
          </a:p>
        </p:txBody>
      </p:sp>
    </p:spTree>
    <p:extLst>
      <p:ext uri="{BB962C8B-B14F-4D97-AF65-F5344CB8AC3E}">
        <p14:creationId xmlns:p14="http://schemas.microsoft.com/office/powerpoint/2010/main" val="1515627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Shared Information</a:t>
            </a:r>
          </a:p>
        </p:txBody>
      </p:sp>
      <p:sp>
        <p:nvSpPr>
          <p:cNvPr id="3" name="Content Placeholder 2"/>
          <p:cNvSpPr>
            <a:spLocks noGrp="1"/>
          </p:cNvSpPr>
          <p:nvPr>
            <p:ph idx="1"/>
          </p:nvPr>
        </p:nvSpPr>
        <p:spPr>
          <a:xfrm>
            <a:off x="466165" y="1683359"/>
            <a:ext cx="8229600" cy="4791183"/>
          </a:xfrm>
        </p:spPr>
        <p:txBody>
          <a:bodyPr/>
          <a:lstStyle/>
          <a:p>
            <a:pPr marL="7938" indent="0">
              <a:spcAft>
                <a:spcPts val="1200"/>
              </a:spcAft>
              <a:buNone/>
            </a:pPr>
            <a:r>
              <a:rPr lang="en-US" sz="3000" dirty="0"/>
              <a:t>When parents and early childhood educators share information, this can:</a:t>
            </a:r>
          </a:p>
          <a:p>
            <a:pPr>
              <a:spcAft>
                <a:spcPts val="400"/>
              </a:spcAft>
            </a:pPr>
            <a:r>
              <a:rPr lang="en-US" sz="3000" dirty="0"/>
              <a:t>Guide and inspire learning activities </a:t>
            </a:r>
            <a:br>
              <a:rPr lang="en-US" sz="3000" dirty="0"/>
            </a:br>
            <a:r>
              <a:rPr lang="en-US" sz="3000" dirty="0"/>
              <a:t>at home and in the early learning setting.</a:t>
            </a:r>
          </a:p>
          <a:p>
            <a:r>
              <a:rPr lang="en-US" sz="3000" dirty="0"/>
              <a:t>Increase consistency throughout environments to reinforce children’s learning.</a:t>
            </a:r>
          </a:p>
          <a:p>
            <a:r>
              <a:rPr lang="en-US" sz="3000" dirty="0"/>
              <a:t>Create opportunities for educators to show respect for parent views and adjust their comments about children’s abilities.</a:t>
            </a:r>
          </a:p>
          <a:p>
            <a:endParaRPr lang="en-US" dirty="0"/>
          </a:p>
        </p:txBody>
      </p:sp>
    </p:spTree>
    <p:extLst>
      <p:ext uri="{BB962C8B-B14F-4D97-AF65-F5344CB8AC3E}">
        <p14:creationId xmlns:p14="http://schemas.microsoft.com/office/powerpoint/2010/main" val="7031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rgbClr val="179339"/>
              </a:buClr>
              <a:buSzPct val="25000"/>
              <a:buFont typeface="Arial"/>
              <a:buNone/>
            </a:pPr>
            <a:r>
              <a:rPr lang="en-US" b="1" i="0" u="none" strike="noStrike" cap="none" dirty="0">
                <a:latin typeface="Arial"/>
                <a:ea typeface="Arial"/>
                <a:cs typeface="Arial"/>
                <a:sym typeface="Arial"/>
              </a:rPr>
              <a:t>Overview</a:t>
            </a:r>
          </a:p>
        </p:txBody>
      </p:sp>
      <p:sp>
        <p:nvSpPr>
          <p:cNvPr id="142" name="Shape 142"/>
          <p:cNvSpPr txBox="1">
            <a:spLocks noGrp="1"/>
          </p:cNvSpPr>
          <p:nvPr>
            <p:ph idx="1"/>
          </p:nvPr>
        </p:nvSpPr>
        <p:spPr>
          <a:xfrm>
            <a:off x="466165" y="1683359"/>
            <a:ext cx="8229600" cy="4909170"/>
          </a:xfrm>
          <a:prstGeom prst="rect">
            <a:avLst/>
          </a:prstGeom>
          <a:noFill/>
          <a:ln>
            <a:noFill/>
          </a:ln>
        </p:spPr>
        <p:txBody>
          <a:bodyPr lIns="91425" tIns="45700" rIns="91425" bIns="45700" anchor="t" anchorCtr="0">
            <a:noAutofit/>
          </a:bodyPr>
          <a:lstStyle/>
          <a:p>
            <a:pPr marL="0" marR="0" lvl="0" indent="0" algn="l" rtl="0">
              <a:spcBef>
                <a:spcPts val="0"/>
              </a:spcBef>
              <a:spcAft>
                <a:spcPts val="800"/>
              </a:spcAft>
              <a:buClr>
                <a:schemeClr val="dk1"/>
              </a:buClr>
              <a:buSzPct val="25000"/>
              <a:buFont typeface="Arial"/>
              <a:buNone/>
            </a:pPr>
            <a:r>
              <a:rPr lang="en-US" i="0" u="none" strike="noStrike" cap="none" dirty="0">
                <a:solidFill>
                  <a:schemeClr val="tx1"/>
                </a:solidFill>
                <a:ea typeface="Arial"/>
                <a:sym typeface="Arial"/>
              </a:rPr>
              <a:t>This module will focus o</a:t>
            </a:r>
            <a:r>
              <a:rPr lang="en-US" dirty="0">
                <a:solidFill>
                  <a:schemeClr val="tx1"/>
                </a:solidFill>
              </a:rPr>
              <a:t>n ways to</a:t>
            </a:r>
            <a:r>
              <a:rPr lang="en-US" i="0" u="none" strike="noStrike" cap="none" dirty="0">
                <a:solidFill>
                  <a:schemeClr val="tx1"/>
                </a:solidFill>
                <a:ea typeface="Arial"/>
                <a:sym typeface="Arial"/>
              </a:rPr>
              <a:t>:</a:t>
            </a:r>
          </a:p>
          <a:p>
            <a:pPr marL="347472" marR="0" lvl="0" indent="-347472" algn="l" rtl="0">
              <a:spcBef>
                <a:spcPts val="800"/>
              </a:spcBef>
              <a:buClr>
                <a:schemeClr val="dk1"/>
              </a:buClr>
              <a:buSzPct val="100000"/>
              <a:buFont typeface="Arial"/>
              <a:buChar char="•"/>
            </a:pPr>
            <a:r>
              <a:rPr lang="en-US" dirty="0"/>
              <a:t>Gather and share information</a:t>
            </a:r>
            <a:r>
              <a:rPr lang="en-US" b="0" i="0" u="none" strike="noStrike" cap="none" dirty="0">
                <a:solidFill>
                  <a:schemeClr val="dk1"/>
                </a:solidFill>
                <a:ea typeface="Arial"/>
                <a:sym typeface="Arial"/>
              </a:rPr>
              <a:t> with families to support children’s </a:t>
            </a:r>
            <a:r>
              <a:rPr lang="en-US" dirty="0"/>
              <a:t>learning and </a:t>
            </a:r>
            <a:r>
              <a:rPr lang="en-US" b="0" i="0" u="none" strike="noStrike" cap="none" dirty="0">
                <a:solidFill>
                  <a:schemeClr val="dk1"/>
                </a:solidFill>
                <a:ea typeface="Arial"/>
                <a:sym typeface="Arial"/>
              </a:rPr>
              <a:t>development.</a:t>
            </a:r>
          </a:p>
          <a:p>
            <a:pPr marL="347472" marR="0" lvl="0" indent="-347472" algn="l" rtl="0">
              <a:spcBef>
                <a:spcPts val="800"/>
              </a:spcBef>
              <a:buClr>
                <a:schemeClr val="dk1"/>
              </a:buClr>
              <a:buSzPct val="100000"/>
              <a:buFont typeface="Arial"/>
              <a:buChar char="•"/>
            </a:pPr>
            <a:r>
              <a:rPr lang="en-US" dirty="0"/>
              <a:t>Have</a:t>
            </a:r>
            <a:r>
              <a:rPr lang="en-US" b="0" i="0" u="none" strike="noStrike" cap="none" dirty="0">
                <a:solidFill>
                  <a:schemeClr val="dk1"/>
                </a:solidFill>
                <a:ea typeface="Arial"/>
                <a:sym typeface="Arial"/>
              </a:rPr>
              <a:t> meaningful conversations with families about child assessment data.</a:t>
            </a:r>
          </a:p>
          <a:p>
            <a:pPr marL="347472" marR="0" lvl="0" indent="-347472" algn="l" rtl="0">
              <a:spcBef>
                <a:spcPts val="800"/>
              </a:spcBef>
              <a:buClr>
                <a:schemeClr val="dk1"/>
              </a:buClr>
              <a:buSzPct val="100000"/>
              <a:buFont typeface="Arial"/>
              <a:buChar char="•"/>
            </a:pPr>
            <a:r>
              <a:rPr lang="en-US" dirty="0"/>
              <a:t>Join families in using the information collected to guide children’s learning and development.</a:t>
            </a:r>
            <a:endParaRPr lang="en-US" b="0" i="0" u="none" strike="noStrike" cap="none" dirty="0">
              <a:solidFill>
                <a:schemeClr val="dk1"/>
              </a:solidFill>
              <a:ea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Partnership</a:t>
            </a:r>
          </a:p>
        </p:txBody>
      </p:sp>
      <p:sp>
        <p:nvSpPr>
          <p:cNvPr id="3" name="Content Placeholder 2"/>
          <p:cNvSpPr>
            <a:spLocks noGrp="1"/>
          </p:cNvSpPr>
          <p:nvPr>
            <p:ph idx="1"/>
          </p:nvPr>
        </p:nvSpPr>
        <p:spPr>
          <a:xfrm>
            <a:off x="4215283" y="1639115"/>
            <a:ext cx="4480481" cy="4525963"/>
          </a:xfrm>
        </p:spPr>
        <p:txBody>
          <a:bodyPr/>
          <a:lstStyle/>
          <a:p>
            <a:pPr marL="7938" indent="0">
              <a:buNone/>
            </a:pPr>
            <a:r>
              <a:rPr lang="en-US" dirty="0"/>
              <a:t>When parents have positive relationships with educators and </a:t>
            </a:r>
            <a:br>
              <a:rPr lang="en-US" dirty="0"/>
            </a:br>
            <a:r>
              <a:rPr lang="en-US" dirty="0"/>
              <a:t>are involved in their children’s early learning environment, </a:t>
            </a:r>
            <a:br>
              <a:rPr lang="en-US" dirty="0"/>
            </a:br>
            <a:r>
              <a:rPr lang="en-US" dirty="0"/>
              <a:t>their children’s school readiness and success can improve.</a:t>
            </a:r>
          </a:p>
        </p:txBody>
      </p:sp>
      <p:pic>
        <p:nvPicPr>
          <p:cNvPr id="4" name="Picture 3" title="Woman and child smile at each othe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6503" y="1793631"/>
            <a:ext cx="3380490" cy="3748035"/>
          </a:xfrm>
          <a:prstGeom prst="rect">
            <a:avLst/>
          </a:prstGeom>
        </p:spPr>
      </p:pic>
      <p:sp>
        <p:nvSpPr>
          <p:cNvPr id="5" name="Shape 154"/>
          <p:cNvSpPr txBox="1"/>
          <p:nvPr/>
        </p:nvSpPr>
        <p:spPr>
          <a:xfrm>
            <a:off x="191718" y="6413681"/>
            <a:ext cx="1558218" cy="226727"/>
          </a:xfrm>
          <a:prstGeom prst="rect">
            <a:avLst/>
          </a:prstGeom>
          <a:noFill/>
          <a:ln>
            <a:noFill/>
          </a:ln>
        </p:spPr>
        <p:txBody>
          <a:bodyPr lIns="91425" tIns="45700" rIns="91425" bIns="45700" anchor="t" anchorCtr="0">
            <a:noAutofit/>
          </a:bodyPr>
          <a:lstStyle/>
          <a:p>
            <a:pPr lvl="0">
              <a:buSzPct val="25000"/>
            </a:pPr>
            <a:r>
              <a:rPr lang="en-US" sz="900" i="0" u="none" strike="noStrike" cap="none" dirty="0">
                <a:solidFill>
                  <a:schemeClr val="tx1"/>
                </a:solidFill>
                <a:latin typeface="Arial" charset="0"/>
                <a:ea typeface="Arial" charset="0"/>
                <a:cs typeface="Arial" charset="0"/>
                <a:sym typeface="Arial"/>
              </a:rPr>
              <a:t>Image credit: </a:t>
            </a:r>
            <a:r>
              <a:rPr lang="en-US" sz="900" kern="1200" dirty="0">
                <a:solidFill>
                  <a:schemeClr val="tx1"/>
                </a:solidFill>
                <a:latin typeface="Arial" charset="0"/>
                <a:ea typeface="Arial" charset="0"/>
                <a:cs typeface="Arial" charset="0"/>
                <a:sym typeface="Calibri"/>
              </a:rPr>
              <a:t>EarlyEdU</a:t>
            </a:r>
            <a:endParaRPr lang="en-US" sz="900" i="0" u="none" strike="noStrike" cap="none" dirty="0">
              <a:solidFill>
                <a:schemeClr val="tx1"/>
              </a:solidFill>
              <a:latin typeface="Arial" charset="0"/>
              <a:ea typeface="Arial" charset="0"/>
              <a:cs typeface="Arial" charset="0"/>
              <a:sym typeface="Arial"/>
            </a:endParaRPr>
          </a:p>
        </p:txBody>
      </p:sp>
    </p:spTree>
    <p:extLst>
      <p:ext uri="{BB962C8B-B14F-4D97-AF65-F5344CB8AC3E}">
        <p14:creationId xmlns:p14="http://schemas.microsoft.com/office/powerpoint/2010/main" val="2626898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Perspectives</a:t>
            </a:r>
          </a:p>
        </p:txBody>
      </p:sp>
    </p:spTree>
    <p:extLst>
      <p:ext uri="{BB962C8B-B14F-4D97-AF65-F5344CB8AC3E}">
        <p14:creationId xmlns:p14="http://schemas.microsoft.com/office/powerpoint/2010/main" val="2651572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7938" indent="0">
              <a:spcAft>
                <a:spcPts val="2400"/>
              </a:spcAft>
              <a:buNone/>
            </a:pPr>
            <a:r>
              <a:rPr lang="en-US" b="1" dirty="0"/>
              <a:t>Expectations of Parents and Educators</a:t>
            </a:r>
            <a:endParaRPr lang="en-US" i="1" dirty="0"/>
          </a:p>
          <a:p>
            <a:pPr marL="320040" indent="-320040">
              <a:spcAft>
                <a:spcPts val="1200"/>
              </a:spcAft>
            </a:pPr>
            <a:r>
              <a:rPr lang="en-US" dirty="0"/>
              <a:t>Divide into two groups—</a:t>
            </a:r>
            <a:br>
              <a:rPr lang="en-US" dirty="0"/>
            </a:br>
            <a:r>
              <a:rPr lang="en-US" dirty="0"/>
              <a:t>one will take the educator role and the other, the parent role.</a:t>
            </a:r>
          </a:p>
          <a:p>
            <a:pPr marL="320040" indent="-320040">
              <a:spcAft>
                <a:spcPts val="1200"/>
              </a:spcAft>
            </a:pPr>
            <a:r>
              <a:rPr lang="en-US" dirty="0"/>
              <a:t>Each group will make a list of what they expect of the other.</a:t>
            </a:r>
          </a:p>
          <a:p>
            <a:pPr marL="320040" indent="-320040">
              <a:spcAft>
                <a:spcPts val="1200"/>
              </a:spcAft>
            </a:pPr>
            <a:r>
              <a:rPr lang="en-US" dirty="0"/>
              <a:t>Be ready to compare lists.</a:t>
            </a:r>
          </a:p>
          <a:p>
            <a:endParaRPr lang="en-US" dirty="0"/>
          </a:p>
        </p:txBody>
      </p:sp>
    </p:spTree>
    <p:extLst>
      <p:ext uri="{BB962C8B-B14F-4D97-AF65-F5344CB8AC3E}">
        <p14:creationId xmlns:p14="http://schemas.microsoft.com/office/powerpoint/2010/main" val="1454405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294115" y="778498"/>
            <a:ext cx="6610350" cy="6610350"/>
          </a:xfrm>
          <a:prstGeom prst="ellipse">
            <a:avLst/>
          </a:prstGeom>
          <a:solidFill>
            <a:srgbClr val="2C8EE2">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077DB"/>
              </a:solidFill>
            </a:endParaRPr>
          </a:p>
        </p:txBody>
      </p:sp>
      <p:grpSp>
        <p:nvGrpSpPr>
          <p:cNvPr id="7" name="Group 6"/>
          <p:cNvGrpSpPr/>
          <p:nvPr/>
        </p:nvGrpSpPr>
        <p:grpSpPr>
          <a:xfrm>
            <a:off x="-259534" y="678642"/>
            <a:ext cx="4678659" cy="4678659"/>
            <a:chOff x="-677688" y="522933"/>
            <a:chExt cx="4678659" cy="4678659"/>
          </a:xfrm>
        </p:grpSpPr>
        <p:sp>
          <p:nvSpPr>
            <p:cNvPr id="8" name="Oval 7"/>
            <p:cNvSpPr/>
            <p:nvPr/>
          </p:nvSpPr>
          <p:spPr>
            <a:xfrm>
              <a:off x="-677688" y="522933"/>
              <a:ext cx="4678659" cy="4678659"/>
            </a:xfrm>
            <a:prstGeom prst="ellipse">
              <a:avLst/>
            </a:prstGeom>
            <a:solidFill>
              <a:srgbClr val="5BBE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44791" y="522933"/>
              <a:ext cx="4553892" cy="4553892"/>
            </a:xfrm>
            <a:prstGeom prst="ellipse">
              <a:avLst/>
            </a:prstGeom>
            <a:solidFill>
              <a:srgbClr val="0C78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 Placeholder 2"/>
          <p:cNvSpPr>
            <a:spLocks noGrp="1"/>
          </p:cNvSpPr>
          <p:nvPr>
            <p:ph idx="1"/>
          </p:nvPr>
        </p:nvSpPr>
        <p:spPr>
          <a:xfrm>
            <a:off x="4441557" y="1515258"/>
            <a:ext cx="4002356" cy="5451162"/>
          </a:xfrm>
        </p:spPr>
        <p:txBody>
          <a:bodyPr/>
          <a:lstStyle/>
          <a:p>
            <a:pPr marL="203200" indent="0">
              <a:buNone/>
            </a:pPr>
            <a:r>
              <a:rPr lang="en-US" dirty="0"/>
              <a:t>When gathering and sharing information with families, early childhood educators may need to see through another lens or in a different way.</a:t>
            </a:r>
          </a:p>
        </p:txBody>
      </p:sp>
      <p:sp>
        <p:nvSpPr>
          <p:cNvPr id="5" name="Shape 154"/>
          <p:cNvSpPr txBox="1"/>
          <p:nvPr/>
        </p:nvSpPr>
        <p:spPr>
          <a:xfrm>
            <a:off x="102674" y="6414550"/>
            <a:ext cx="1558218" cy="226727"/>
          </a:xfrm>
          <a:prstGeom prst="rect">
            <a:avLst/>
          </a:prstGeom>
          <a:noFill/>
          <a:ln>
            <a:noFill/>
          </a:ln>
        </p:spPr>
        <p:txBody>
          <a:bodyPr lIns="91425" tIns="45700" rIns="91425" bIns="45700" anchor="t" anchorCtr="0">
            <a:noAutofit/>
          </a:bodyPr>
          <a:lstStyle/>
          <a:p>
            <a:pPr lvl="0">
              <a:buSzPct val="25000"/>
            </a:pPr>
            <a:r>
              <a:rPr lang="en-US" sz="900" i="0" u="none" strike="noStrike" cap="none" dirty="0">
                <a:solidFill>
                  <a:schemeClr val="tx1"/>
                </a:solidFill>
                <a:latin typeface="Arial" charset="0"/>
                <a:ea typeface="Arial" charset="0"/>
                <a:cs typeface="Arial" charset="0"/>
                <a:sym typeface="Arial"/>
              </a:rPr>
              <a:t>Image credit: </a:t>
            </a:r>
            <a:r>
              <a:rPr lang="en-US" sz="900" kern="1200" dirty="0">
                <a:solidFill>
                  <a:schemeClr val="tx1"/>
                </a:solidFill>
                <a:latin typeface="Arial" charset="0"/>
                <a:ea typeface="Arial" charset="0"/>
                <a:cs typeface="Arial" charset="0"/>
                <a:sym typeface="Calibri"/>
              </a:rPr>
              <a:t>EarlyEdU</a:t>
            </a:r>
            <a:endParaRPr lang="en-US" sz="900" i="0" u="none" strike="noStrike" cap="none" dirty="0">
              <a:solidFill>
                <a:schemeClr val="tx1"/>
              </a:solidFill>
              <a:latin typeface="Arial" charset="0"/>
              <a:ea typeface="Arial" charset="0"/>
              <a:cs typeface="Arial" charset="0"/>
              <a:sym typeface="Arial"/>
            </a:endParaRPr>
          </a:p>
        </p:txBody>
      </p:sp>
      <p:pic>
        <p:nvPicPr>
          <p:cNvPr id="11" name="Picture 10" title="Child looks at leaf through magnifying glas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327" y="814556"/>
            <a:ext cx="4400716" cy="4400714"/>
          </a:xfrm>
          <a:prstGeom prst="ellipse">
            <a:avLst/>
          </a:prstGeom>
        </p:spPr>
      </p:pic>
    </p:spTree>
    <p:extLst>
      <p:ext uri="{BB962C8B-B14F-4D97-AF65-F5344CB8AC3E}">
        <p14:creationId xmlns:p14="http://schemas.microsoft.com/office/powerpoint/2010/main" val="3743713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l" rtl="0">
              <a:spcBef>
                <a:spcPts val="0"/>
              </a:spcBef>
              <a:spcAft>
                <a:spcPts val="2400"/>
              </a:spcAft>
              <a:buClr>
                <a:schemeClr val="dk1"/>
              </a:buClr>
              <a:buSzPct val="25000"/>
              <a:buFont typeface="Arial"/>
              <a:buNone/>
            </a:pPr>
            <a:r>
              <a:rPr lang="en-US" sz="3200" b="1" u="none" strike="noStrike" cap="none" dirty="0">
                <a:solidFill>
                  <a:srgbClr val="000000"/>
                </a:solidFill>
                <a:latin typeface="Arial"/>
                <a:ea typeface="Arial"/>
                <a:cs typeface="Arial"/>
                <a:sym typeface="Arial"/>
              </a:rPr>
              <a:t>Taking Another’s Perspective</a:t>
            </a:r>
            <a:endParaRPr lang="en-US" sz="3200" b="0" i="1" u="none" strike="noStrike" cap="none" dirty="0">
              <a:solidFill>
                <a:schemeClr val="dk1"/>
              </a:solidFill>
              <a:latin typeface="Arial"/>
              <a:ea typeface="Arial"/>
              <a:cs typeface="Arial"/>
              <a:sym typeface="Arial"/>
            </a:endParaRPr>
          </a:p>
          <a:p>
            <a:pPr marL="0" marR="0" lvl="0" indent="0" algn="l" rtl="0">
              <a:spcBef>
                <a:spcPts val="600"/>
              </a:spcBef>
              <a:spcAft>
                <a:spcPts val="600"/>
              </a:spcAft>
              <a:buClr>
                <a:schemeClr val="dk1"/>
              </a:buClr>
              <a:buSzPct val="25000"/>
              <a:buFont typeface="Arial"/>
              <a:buNone/>
            </a:pPr>
            <a:r>
              <a:rPr lang="en-US" dirty="0"/>
              <a:t>Share a time when you tried </a:t>
            </a:r>
            <a:br>
              <a:rPr lang="en-US" dirty="0"/>
            </a:br>
            <a:r>
              <a:rPr lang="en-US" dirty="0"/>
              <a:t>to set aside your expectations and beliefs to see another perspective.</a:t>
            </a:r>
            <a:endParaRPr lang="en-US" sz="3200" b="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93325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Sharing Perspectives</a:t>
            </a:r>
          </a:p>
        </p:txBody>
      </p:sp>
      <p:sp>
        <p:nvSpPr>
          <p:cNvPr id="5" name="Text Placeholder 4"/>
          <p:cNvSpPr>
            <a:spLocks noGrp="1"/>
          </p:cNvSpPr>
          <p:nvPr>
            <p:ph sz="half" idx="1"/>
          </p:nvPr>
        </p:nvSpPr>
        <p:spPr>
          <a:xfrm>
            <a:off x="3613355" y="1600201"/>
            <a:ext cx="5191435" cy="4525963"/>
          </a:xfrm>
        </p:spPr>
        <p:txBody>
          <a:bodyPr/>
          <a:lstStyle/>
          <a:p>
            <a:pPr marL="177800" indent="0">
              <a:spcAft>
                <a:spcPts val="1200"/>
              </a:spcAft>
              <a:buNone/>
            </a:pPr>
            <a:r>
              <a:rPr lang="en-US" sz="3200" dirty="0"/>
              <a:t>Early childhood educators, other program staff, </a:t>
            </a:r>
            <a:br>
              <a:rPr lang="en-US" sz="3200" dirty="0"/>
            </a:br>
            <a:r>
              <a:rPr lang="en-US" sz="3200" dirty="0"/>
              <a:t>and families bring:</a:t>
            </a:r>
          </a:p>
          <a:p>
            <a:pPr marL="468313" lvl="1" indent="-317500">
              <a:buFont typeface="Arial" charset="0"/>
              <a:buChar char="•"/>
            </a:pPr>
            <a:r>
              <a:rPr lang="en-US" sz="3200" dirty="0"/>
              <a:t>Information</a:t>
            </a:r>
          </a:p>
          <a:p>
            <a:pPr marL="468313" lvl="1" indent="-317500">
              <a:buFont typeface="Arial" charset="0"/>
              <a:buChar char="•"/>
            </a:pPr>
            <a:r>
              <a:rPr lang="en-US" sz="3200" dirty="0"/>
              <a:t>Feelings</a:t>
            </a:r>
          </a:p>
          <a:p>
            <a:pPr marL="468313" lvl="1" indent="-317500">
              <a:buFont typeface="Arial" charset="0"/>
              <a:buChar char="•"/>
            </a:pPr>
            <a:r>
              <a:rPr lang="en-US" sz="3200" dirty="0"/>
              <a:t>Beliefs</a:t>
            </a:r>
          </a:p>
          <a:p>
            <a:pPr marL="468313" lvl="1" indent="-317500">
              <a:buFont typeface="Arial" charset="0"/>
              <a:buChar char="•"/>
            </a:pPr>
            <a:r>
              <a:rPr lang="en-US" sz="3200" dirty="0"/>
              <a:t>Expectations</a:t>
            </a:r>
          </a:p>
        </p:txBody>
      </p:sp>
      <p:pic>
        <p:nvPicPr>
          <p:cNvPr id="6" name="Picture 5" title="Girl plays with toddle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0923" y="1730602"/>
            <a:ext cx="3013494" cy="4181852"/>
          </a:xfrm>
          <a:prstGeom prst="rect">
            <a:avLst/>
          </a:prstGeom>
        </p:spPr>
      </p:pic>
      <p:sp>
        <p:nvSpPr>
          <p:cNvPr id="7" name="Shape 154"/>
          <p:cNvSpPr txBox="1"/>
          <p:nvPr/>
        </p:nvSpPr>
        <p:spPr>
          <a:xfrm>
            <a:off x="376279" y="6417332"/>
            <a:ext cx="1609959" cy="234171"/>
          </a:xfrm>
          <a:prstGeom prst="rect">
            <a:avLst/>
          </a:prstGeom>
          <a:noFill/>
          <a:ln>
            <a:noFill/>
          </a:ln>
        </p:spPr>
        <p:txBody>
          <a:bodyPr lIns="91425" tIns="45700" rIns="91425" bIns="45700" anchor="t" anchorCtr="0">
            <a:noAutofit/>
          </a:bodyPr>
          <a:lstStyle/>
          <a:p>
            <a:pPr lvl="0">
              <a:buSzPct val="25000"/>
            </a:pPr>
            <a:r>
              <a:rPr lang="en-US" sz="900" b="0" i="0" u="none" strike="noStrike" cap="none" dirty="0">
                <a:solidFill>
                  <a:schemeClr val="tx1"/>
                </a:solidFill>
                <a:latin typeface="Arial" charset="0"/>
                <a:ea typeface="Arial" charset="0"/>
                <a:cs typeface="Arial" charset="0"/>
                <a:sym typeface="Arial"/>
              </a:rPr>
              <a:t>Image credit: </a:t>
            </a:r>
            <a:r>
              <a:rPr lang="en-US" sz="900" kern="1200" dirty="0">
                <a:solidFill>
                  <a:schemeClr val="tx1"/>
                </a:solidFill>
                <a:latin typeface="Arial" charset="0"/>
                <a:ea typeface="Arial" charset="0"/>
                <a:cs typeface="Arial" charset="0"/>
                <a:sym typeface="Calibri"/>
              </a:rPr>
              <a:t>EarlyEdU</a:t>
            </a:r>
            <a:endParaRPr lang="en-US" sz="900" b="0" i="0" u="none" strike="noStrike" cap="none" dirty="0">
              <a:solidFill>
                <a:schemeClr val="tx1"/>
              </a:solidFill>
              <a:latin typeface="Arial" charset="0"/>
              <a:ea typeface="Arial" charset="0"/>
              <a:cs typeface="Arial" charset="0"/>
              <a:sym typeface="Arial"/>
            </a:endParaRPr>
          </a:p>
        </p:txBody>
      </p:sp>
    </p:spTree>
    <p:extLst>
      <p:ext uri="{BB962C8B-B14F-4D97-AF65-F5344CB8AC3E}">
        <p14:creationId xmlns:p14="http://schemas.microsoft.com/office/powerpoint/2010/main" val="2055030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idx="1"/>
          </p:nvPr>
        </p:nvSpPr>
        <p:spPr>
          <a:xfrm>
            <a:off x="2697351" y="697673"/>
            <a:ext cx="6310583" cy="5909604"/>
          </a:xfrm>
          <a:prstGeom prst="rect">
            <a:avLst/>
          </a:prstGeom>
          <a:noFill/>
          <a:ln>
            <a:noFill/>
          </a:ln>
        </p:spPr>
        <p:txBody>
          <a:bodyPr lIns="91425" tIns="45700" rIns="91425" bIns="45700" anchor="t" anchorCtr="0">
            <a:noAutofit/>
          </a:bodyPr>
          <a:lstStyle/>
          <a:p>
            <a:pPr marL="0" indent="0">
              <a:spcBef>
                <a:spcPts val="0"/>
              </a:spcBef>
              <a:spcAft>
                <a:spcPts val="2400"/>
              </a:spcAft>
              <a:buNone/>
            </a:pPr>
            <a:r>
              <a:rPr lang="en-US" b="1" dirty="0">
                <a:latin typeface="Arial" charset="0"/>
                <a:ea typeface="Arial" charset="0"/>
                <a:cs typeface="Arial" charset="0"/>
              </a:rPr>
              <a:t>Wondering Together</a:t>
            </a:r>
          </a:p>
          <a:p>
            <a:pPr marL="0" indent="0">
              <a:spcBef>
                <a:spcPts val="0"/>
              </a:spcBef>
              <a:spcAft>
                <a:spcPts val="1200"/>
              </a:spcAft>
              <a:buNone/>
            </a:pPr>
            <a:r>
              <a:rPr lang="en-US" sz="2800" dirty="0">
                <a:latin typeface="Arial" charset="0"/>
                <a:ea typeface="Arial" charset="0"/>
                <a:cs typeface="Arial" charset="0"/>
                <a:sym typeface="Calibri"/>
              </a:rPr>
              <a:t>With a partner or in a small group:</a:t>
            </a:r>
          </a:p>
          <a:p>
            <a:pPr marL="274320" indent="-274320">
              <a:spcBef>
                <a:spcPts val="0"/>
              </a:spcBef>
              <a:spcAft>
                <a:spcPts val="800"/>
              </a:spcAft>
            </a:pPr>
            <a:r>
              <a:rPr lang="en-US" sz="2800" dirty="0">
                <a:latin typeface="Arial" charset="0"/>
                <a:ea typeface="Arial" charset="0"/>
                <a:cs typeface="Arial" charset="0"/>
                <a:sym typeface="Calibri"/>
              </a:rPr>
              <a:t>Read the statements and questions in the handout.</a:t>
            </a:r>
          </a:p>
          <a:p>
            <a:pPr marL="274320" indent="-274320">
              <a:spcBef>
                <a:spcPts val="0"/>
              </a:spcBef>
              <a:spcAft>
                <a:spcPts val="800"/>
              </a:spcAft>
            </a:pPr>
            <a:r>
              <a:rPr lang="en-US" sz="2800" dirty="0">
                <a:latin typeface="Arial" charset="0"/>
                <a:ea typeface="Arial" charset="0"/>
                <a:cs typeface="Arial" charset="0"/>
                <a:sym typeface="Calibri"/>
              </a:rPr>
              <a:t>Discuss how </a:t>
            </a:r>
            <a:r>
              <a:rPr lang="en-US" sz="2800" i="1" dirty="0">
                <a:latin typeface="Arial" charset="0"/>
                <a:ea typeface="Arial" charset="0"/>
                <a:cs typeface="Arial" charset="0"/>
                <a:sym typeface="Calibri"/>
              </a:rPr>
              <a:t>wondering</a:t>
            </a:r>
            <a:r>
              <a:rPr lang="en-US" sz="2800" dirty="0">
                <a:latin typeface="Arial" charset="0"/>
                <a:ea typeface="Arial" charset="0"/>
                <a:cs typeface="Arial" charset="0"/>
                <a:sym typeface="Calibri"/>
              </a:rPr>
              <a:t> helps us better understand families’ perspectives and leads to a </a:t>
            </a:r>
            <a:br>
              <a:rPr lang="en-US" sz="2800" dirty="0">
                <a:latin typeface="Arial" charset="0"/>
                <a:ea typeface="Arial" charset="0"/>
                <a:cs typeface="Arial" charset="0"/>
                <a:sym typeface="Calibri"/>
              </a:rPr>
            </a:br>
            <a:r>
              <a:rPr lang="en-US" sz="2800" dirty="0">
                <a:latin typeface="Arial" charset="0"/>
                <a:ea typeface="Arial" charset="0"/>
                <a:cs typeface="Arial" charset="0"/>
                <a:sym typeface="Calibri"/>
              </a:rPr>
              <a:t>stronger partnership.</a:t>
            </a:r>
          </a:p>
          <a:p>
            <a:pPr marL="274320" indent="-274320">
              <a:spcBef>
                <a:spcPts val="0"/>
              </a:spcBef>
              <a:spcAft>
                <a:spcPts val="800"/>
              </a:spcAft>
            </a:pPr>
            <a:r>
              <a:rPr lang="en-US" sz="2800" dirty="0">
                <a:latin typeface="Arial" charset="0"/>
                <a:ea typeface="Arial" charset="0"/>
                <a:cs typeface="Arial" charset="0"/>
                <a:sym typeface="Calibri"/>
              </a:rPr>
              <a:t>Then, discuss the types of questions and statements you use in conversations with families to invite them to share.</a:t>
            </a:r>
          </a:p>
        </p:txBody>
      </p:sp>
    </p:spTree>
    <p:extLst>
      <p:ext uri="{BB962C8B-B14F-4D97-AF65-F5344CB8AC3E}">
        <p14:creationId xmlns:p14="http://schemas.microsoft.com/office/powerpoint/2010/main" val="2415883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2351268" y="1393171"/>
            <a:ext cx="6610350" cy="6610350"/>
          </a:xfrm>
          <a:prstGeom prst="ellipse">
            <a:avLst/>
          </a:prstGeom>
          <a:solidFill>
            <a:srgbClr val="2C8EE2">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077DB"/>
              </a:solidFill>
            </a:endParaRPr>
          </a:p>
        </p:txBody>
      </p:sp>
      <p:sp>
        <p:nvSpPr>
          <p:cNvPr id="2" name="Title 1"/>
          <p:cNvSpPr>
            <a:spLocks noGrp="1"/>
          </p:cNvSpPr>
          <p:nvPr>
            <p:ph type="title"/>
          </p:nvPr>
        </p:nvSpPr>
        <p:spPr>
          <a:xfrm>
            <a:off x="466164" y="228600"/>
            <a:ext cx="8229600" cy="1143000"/>
          </a:xfrm>
        </p:spPr>
        <p:txBody>
          <a:bodyPr/>
          <a:lstStyle/>
          <a:p>
            <a:r>
              <a:rPr lang="en-US" dirty="0"/>
              <a:t>Start With Family Perspectives</a:t>
            </a:r>
          </a:p>
        </p:txBody>
      </p:sp>
      <p:sp>
        <p:nvSpPr>
          <p:cNvPr id="5" name="Text Placeholder 4"/>
          <p:cNvSpPr>
            <a:spLocks noGrp="1"/>
          </p:cNvSpPr>
          <p:nvPr>
            <p:ph idx="1"/>
          </p:nvPr>
        </p:nvSpPr>
        <p:spPr>
          <a:xfrm>
            <a:off x="4290534" y="1897671"/>
            <a:ext cx="4110371" cy="4525963"/>
          </a:xfrm>
        </p:spPr>
        <p:txBody>
          <a:bodyPr/>
          <a:lstStyle/>
          <a:p>
            <a:pPr marL="203200" indent="0">
              <a:buNone/>
            </a:pPr>
            <a:r>
              <a:rPr lang="en-US" sz="2800" dirty="0"/>
              <a:t>Example questions </a:t>
            </a:r>
            <a:br>
              <a:rPr lang="en-US" sz="2800" dirty="0"/>
            </a:br>
            <a:r>
              <a:rPr lang="en-US" sz="2800" dirty="0"/>
              <a:t>for families: </a:t>
            </a:r>
          </a:p>
          <a:p>
            <a:pPr marL="468313" indent="-287338"/>
            <a:r>
              <a:rPr lang="en-US" sz="2800" dirty="0"/>
              <a:t>What is important </a:t>
            </a:r>
            <a:br>
              <a:rPr lang="en-US" sz="2800" dirty="0"/>
            </a:br>
            <a:r>
              <a:rPr lang="en-US" sz="2800" dirty="0"/>
              <a:t>to you?</a:t>
            </a:r>
          </a:p>
          <a:p>
            <a:pPr marL="468313" indent="-287338"/>
            <a:r>
              <a:rPr lang="en-US" sz="2800" dirty="0"/>
              <a:t>What would you like to share?</a:t>
            </a:r>
          </a:p>
          <a:p>
            <a:pPr marL="468313" indent="-287338"/>
            <a:r>
              <a:rPr lang="en-US" sz="2800" dirty="0"/>
              <a:t>What would you like to know?</a:t>
            </a:r>
          </a:p>
          <a:p>
            <a:pPr marL="468313" indent="-287338"/>
            <a:r>
              <a:rPr lang="en-US" sz="2800" dirty="0"/>
              <a:t>What does this mean to you?</a:t>
            </a:r>
          </a:p>
          <a:p>
            <a:pPr marL="203200" indent="0">
              <a:buNone/>
            </a:pPr>
            <a:endParaRPr lang="en-US" dirty="0"/>
          </a:p>
          <a:p>
            <a:pPr marL="203200" indent="0">
              <a:buNone/>
            </a:pPr>
            <a:endParaRPr lang="en-US" dirty="0"/>
          </a:p>
        </p:txBody>
      </p:sp>
      <p:sp>
        <p:nvSpPr>
          <p:cNvPr id="6" name="Shape 154"/>
          <p:cNvSpPr txBox="1"/>
          <p:nvPr/>
        </p:nvSpPr>
        <p:spPr>
          <a:xfrm>
            <a:off x="440352" y="6423634"/>
            <a:ext cx="1609959" cy="234171"/>
          </a:xfrm>
          <a:prstGeom prst="rect">
            <a:avLst/>
          </a:prstGeom>
          <a:noFill/>
          <a:ln>
            <a:noFill/>
          </a:ln>
        </p:spPr>
        <p:txBody>
          <a:bodyPr lIns="91425" tIns="45700" rIns="91425" bIns="45700" anchor="t" anchorCtr="0">
            <a:noAutofit/>
          </a:bodyPr>
          <a:lstStyle/>
          <a:p>
            <a:pPr lvl="0">
              <a:buSzPct val="25000"/>
            </a:pPr>
            <a:r>
              <a:rPr lang="en-US" sz="900" b="0" i="0" u="none" strike="noStrike" cap="none" dirty="0">
                <a:solidFill>
                  <a:schemeClr val="tx1"/>
                </a:solidFill>
                <a:latin typeface="Arial" charset="0"/>
                <a:ea typeface="Arial" charset="0"/>
                <a:cs typeface="Arial" charset="0"/>
                <a:sym typeface="Arial"/>
              </a:rPr>
              <a:t>Image credit: </a:t>
            </a:r>
            <a:r>
              <a:rPr lang="en-US" sz="900" kern="1200" dirty="0">
                <a:solidFill>
                  <a:schemeClr val="tx1"/>
                </a:solidFill>
                <a:latin typeface="Arial" charset="0"/>
                <a:ea typeface="Arial" charset="0"/>
                <a:cs typeface="Arial" charset="0"/>
                <a:sym typeface="Calibri"/>
              </a:rPr>
              <a:t>EarlyEdU</a:t>
            </a:r>
            <a:endParaRPr lang="en-US" sz="900" b="0" i="0" u="none" strike="noStrike" cap="none" dirty="0">
              <a:solidFill>
                <a:schemeClr val="tx1"/>
              </a:solidFill>
              <a:latin typeface="Arial" charset="0"/>
              <a:ea typeface="Arial" charset="0"/>
              <a:cs typeface="Arial" charset="0"/>
              <a:sym typeface="Arial"/>
            </a:endParaRPr>
          </a:p>
        </p:txBody>
      </p:sp>
      <p:grpSp>
        <p:nvGrpSpPr>
          <p:cNvPr id="9" name="Group 8"/>
          <p:cNvGrpSpPr/>
          <p:nvPr/>
        </p:nvGrpSpPr>
        <p:grpSpPr>
          <a:xfrm>
            <a:off x="-259532" y="1393171"/>
            <a:ext cx="4678659" cy="4678659"/>
            <a:chOff x="-677688" y="522933"/>
            <a:chExt cx="4678659" cy="4678659"/>
          </a:xfrm>
        </p:grpSpPr>
        <p:sp>
          <p:nvSpPr>
            <p:cNvPr id="10" name="Oval 9"/>
            <p:cNvSpPr/>
            <p:nvPr/>
          </p:nvSpPr>
          <p:spPr>
            <a:xfrm>
              <a:off x="-677688" y="522933"/>
              <a:ext cx="4678659" cy="4678659"/>
            </a:xfrm>
            <a:prstGeom prst="ellipse">
              <a:avLst/>
            </a:prstGeom>
            <a:solidFill>
              <a:srgbClr val="5BBE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44791" y="522933"/>
              <a:ext cx="4553892" cy="4553892"/>
            </a:xfrm>
            <a:prstGeom prst="ellipse">
              <a:avLst/>
            </a:prstGeom>
            <a:solidFill>
              <a:srgbClr val="0C78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title="Woman holds sleeping infant"/>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367" y="1524871"/>
            <a:ext cx="4404927" cy="4404927"/>
          </a:xfrm>
          <a:prstGeom prst="ellipse">
            <a:avLst/>
          </a:prstGeom>
        </p:spPr>
      </p:pic>
    </p:spTree>
    <p:extLst>
      <p:ext uri="{BB962C8B-B14F-4D97-AF65-F5344CB8AC3E}">
        <p14:creationId xmlns:p14="http://schemas.microsoft.com/office/powerpoint/2010/main" val="3135694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12203" y="1258700"/>
            <a:ext cx="6610350" cy="6610350"/>
          </a:xfrm>
          <a:prstGeom prst="ellipse">
            <a:avLst/>
          </a:prstGeom>
          <a:solidFill>
            <a:srgbClr val="2C8EE2">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077DB"/>
              </a:solidFill>
            </a:endParaRPr>
          </a:p>
        </p:txBody>
      </p:sp>
      <p:sp>
        <p:nvSpPr>
          <p:cNvPr id="2" name="Title 1"/>
          <p:cNvSpPr>
            <a:spLocks noGrp="1"/>
          </p:cNvSpPr>
          <p:nvPr>
            <p:ph type="title"/>
          </p:nvPr>
        </p:nvSpPr>
        <p:spPr>
          <a:xfrm>
            <a:off x="466164" y="228600"/>
            <a:ext cx="8229600" cy="1143000"/>
          </a:xfrm>
        </p:spPr>
        <p:txBody>
          <a:bodyPr/>
          <a:lstStyle/>
          <a:p>
            <a:r>
              <a:rPr lang="en-US" dirty="0"/>
              <a:t>Sensitivity to Family Individuality</a:t>
            </a:r>
          </a:p>
        </p:txBody>
      </p:sp>
      <p:sp>
        <p:nvSpPr>
          <p:cNvPr id="3" name="Text Placeholder 2"/>
          <p:cNvSpPr>
            <a:spLocks noGrp="1"/>
          </p:cNvSpPr>
          <p:nvPr>
            <p:ph idx="1"/>
          </p:nvPr>
        </p:nvSpPr>
        <p:spPr>
          <a:xfrm>
            <a:off x="5543550" y="2332037"/>
            <a:ext cx="3152214" cy="2982913"/>
          </a:xfrm>
        </p:spPr>
        <p:txBody>
          <a:bodyPr/>
          <a:lstStyle/>
          <a:p>
            <a:pPr marL="274320" indent="-274320">
              <a:spcAft>
                <a:spcPts val="600"/>
              </a:spcAft>
            </a:pPr>
            <a:r>
              <a:rPr lang="en-US" dirty="0"/>
              <a:t>Cultural</a:t>
            </a:r>
          </a:p>
          <a:p>
            <a:pPr marL="274320" indent="-274320">
              <a:spcAft>
                <a:spcPts val="600"/>
              </a:spcAft>
            </a:pPr>
            <a:r>
              <a:rPr lang="en-US" dirty="0"/>
              <a:t>Linguistic</a:t>
            </a:r>
          </a:p>
          <a:p>
            <a:pPr marL="274320" indent="-274320">
              <a:spcAft>
                <a:spcPts val="600"/>
              </a:spcAft>
            </a:pPr>
            <a:r>
              <a:rPr lang="en-US" dirty="0"/>
              <a:t>Emotional</a:t>
            </a:r>
          </a:p>
        </p:txBody>
      </p:sp>
      <p:pic>
        <p:nvPicPr>
          <p:cNvPr id="4" name="Picture 3" title="Question with responses in multiple languages"/>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149906">
            <a:off x="1104900" y="1828801"/>
            <a:ext cx="3457576" cy="4178524"/>
          </a:xfrm>
          <a:prstGeom prst="rect">
            <a:avLst/>
          </a:prstGeom>
          <a:effectLst>
            <a:outerShdw blurRad="50800" dist="76200" dir="5400000" algn="t" rotWithShape="0">
              <a:prstClr val="black">
                <a:alpha val="40000"/>
              </a:prstClr>
            </a:outerShdw>
          </a:effectLst>
        </p:spPr>
      </p:pic>
      <p:sp>
        <p:nvSpPr>
          <p:cNvPr id="5" name="Shape 154"/>
          <p:cNvSpPr txBox="1"/>
          <p:nvPr/>
        </p:nvSpPr>
        <p:spPr>
          <a:xfrm>
            <a:off x="376279" y="6389621"/>
            <a:ext cx="1609959" cy="234171"/>
          </a:xfrm>
          <a:prstGeom prst="rect">
            <a:avLst/>
          </a:prstGeom>
          <a:noFill/>
          <a:ln>
            <a:noFill/>
          </a:ln>
        </p:spPr>
        <p:txBody>
          <a:bodyPr lIns="91425" tIns="45700" rIns="91425" bIns="45700" anchor="t" anchorCtr="0">
            <a:noAutofit/>
          </a:bodyPr>
          <a:lstStyle/>
          <a:p>
            <a:pPr lvl="0">
              <a:buSzPct val="25000"/>
            </a:pPr>
            <a:r>
              <a:rPr lang="en-US" sz="900" b="0" i="0" u="none" strike="noStrike" cap="none" dirty="0">
                <a:solidFill>
                  <a:schemeClr val="tx1"/>
                </a:solidFill>
                <a:latin typeface="Arial" charset="0"/>
                <a:ea typeface="Arial" charset="0"/>
                <a:cs typeface="Arial" charset="0"/>
                <a:sym typeface="Arial"/>
              </a:rPr>
              <a:t>Image credit: </a:t>
            </a:r>
            <a:r>
              <a:rPr lang="en-US" sz="900" kern="1200" dirty="0">
                <a:solidFill>
                  <a:schemeClr val="tx1"/>
                </a:solidFill>
                <a:latin typeface="Arial" charset="0"/>
                <a:ea typeface="Arial" charset="0"/>
                <a:cs typeface="Arial" charset="0"/>
                <a:sym typeface="Calibri"/>
              </a:rPr>
              <a:t>EarlyEdU</a:t>
            </a:r>
            <a:endParaRPr lang="en-US" sz="900" b="0" i="0" u="none" strike="noStrike" cap="none" dirty="0">
              <a:solidFill>
                <a:schemeClr val="tx1"/>
              </a:solidFill>
              <a:latin typeface="Arial" charset="0"/>
              <a:ea typeface="Arial" charset="0"/>
              <a:cs typeface="Arial" charset="0"/>
              <a:sym typeface="Arial"/>
            </a:endParaRPr>
          </a:p>
        </p:txBody>
      </p:sp>
    </p:spTree>
    <p:extLst>
      <p:ext uri="{BB962C8B-B14F-4D97-AF65-F5344CB8AC3E}">
        <p14:creationId xmlns:p14="http://schemas.microsoft.com/office/powerpoint/2010/main" val="4290981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Child wonderi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125" y="425117"/>
            <a:ext cx="4024588" cy="6039241"/>
          </a:xfrm>
          <a:prstGeom prst="rect">
            <a:avLst/>
          </a:prstGeom>
        </p:spPr>
      </p:pic>
      <p:sp>
        <p:nvSpPr>
          <p:cNvPr id="6" name="Text Placeholder 5"/>
          <p:cNvSpPr>
            <a:spLocks noGrp="1"/>
          </p:cNvSpPr>
          <p:nvPr>
            <p:ph idx="1"/>
          </p:nvPr>
        </p:nvSpPr>
        <p:spPr>
          <a:xfrm>
            <a:off x="4514849" y="1683359"/>
            <a:ext cx="4180915" cy="4525963"/>
          </a:xfrm>
        </p:spPr>
        <p:txBody>
          <a:bodyPr/>
          <a:lstStyle/>
          <a:p>
            <a:pPr marL="203200" indent="0">
              <a:buNone/>
            </a:pPr>
            <a:r>
              <a:rPr lang="en-US" dirty="0">
                <a:solidFill>
                  <a:schemeClr val="tx1"/>
                </a:solidFill>
              </a:rPr>
              <a:t>When educators understand family perspectives, they learn to see children as their parents do. </a:t>
            </a:r>
          </a:p>
        </p:txBody>
      </p:sp>
      <p:sp>
        <p:nvSpPr>
          <p:cNvPr id="4" name="Shape 154"/>
          <p:cNvSpPr txBox="1"/>
          <p:nvPr/>
        </p:nvSpPr>
        <p:spPr>
          <a:xfrm>
            <a:off x="170041" y="6435349"/>
            <a:ext cx="1558218" cy="226727"/>
          </a:xfrm>
          <a:prstGeom prst="rect">
            <a:avLst/>
          </a:prstGeom>
          <a:noFill/>
          <a:ln>
            <a:noFill/>
          </a:ln>
        </p:spPr>
        <p:txBody>
          <a:bodyPr lIns="91425" tIns="45700" rIns="91425" bIns="45700" anchor="t" anchorCtr="0">
            <a:noAutofit/>
          </a:bodyPr>
          <a:lstStyle/>
          <a:p>
            <a:pPr lvl="0">
              <a:buSzPct val="25000"/>
            </a:pPr>
            <a:r>
              <a:rPr lang="en-US" sz="900" i="0" u="none" strike="noStrike" cap="none" dirty="0">
                <a:solidFill>
                  <a:schemeClr val="tx1"/>
                </a:solidFill>
                <a:latin typeface="Arial" charset="0"/>
                <a:ea typeface="Arial" charset="0"/>
                <a:cs typeface="Arial" charset="0"/>
                <a:sym typeface="Arial"/>
              </a:rPr>
              <a:t>Image credit: </a:t>
            </a:r>
            <a:r>
              <a:rPr lang="en-US" sz="900" kern="1200" dirty="0">
                <a:solidFill>
                  <a:schemeClr val="tx1"/>
                </a:solidFill>
                <a:latin typeface="Arial" charset="0"/>
                <a:ea typeface="Arial" charset="0"/>
                <a:cs typeface="Arial" charset="0"/>
                <a:sym typeface="Calibri"/>
              </a:rPr>
              <a:t>EarlyEdU</a:t>
            </a:r>
            <a:endParaRPr lang="en-US" sz="900" i="0" u="none" strike="noStrike" cap="none" dirty="0">
              <a:solidFill>
                <a:schemeClr val="tx1"/>
              </a:solidFill>
              <a:latin typeface="Arial" charset="0"/>
              <a:ea typeface="Arial" charset="0"/>
              <a:cs typeface="Arial" charset="0"/>
              <a:sym typeface="Arial"/>
            </a:endParaRPr>
          </a:p>
        </p:txBody>
      </p:sp>
    </p:spTree>
    <p:extLst>
      <p:ext uri="{BB962C8B-B14F-4D97-AF65-F5344CB8AC3E}">
        <p14:creationId xmlns:p14="http://schemas.microsoft.com/office/powerpoint/2010/main" val="3637748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Crate with file folders and clipboard"/>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97" y="217948"/>
            <a:ext cx="9155798" cy="6423634"/>
          </a:xfrm>
          <a:prstGeom prst="rect">
            <a:avLst/>
          </a:prstGeom>
        </p:spPr>
      </p:pic>
      <p:sp>
        <p:nvSpPr>
          <p:cNvPr id="5" name="Shape 154"/>
          <p:cNvSpPr txBox="1"/>
          <p:nvPr/>
        </p:nvSpPr>
        <p:spPr>
          <a:xfrm>
            <a:off x="91440" y="6406397"/>
            <a:ext cx="2088985" cy="236475"/>
          </a:xfrm>
          <a:prstGeom prst="rect">
            <a:avLst/>
          </a:prstGeom>
          <a:noFill/>
          <a:ln>
            <a:noFill/>
          </a:ln>
        </p:spPr>
        <p:txBody>
          <a:bodyPr lIns="91425" tIns="45700" rIns="91425" bIns="45700" anchor="t" anchorCtr="0">
            <a:noAutofit/>
          </a:bodyPr>
          <a:lstStyle/>
          <a:p>
            <a:pPr lvl="1">
              <a:buSzPct val="25000"/>
            </a:pPr>
            <a:r>
              <a:rPr lang="en-US" sz="900" kern="0" dirty="0">
                <a:solidFill>
                  <a:srgbClr val="FFFFFF"/>
                </a:solidFill>
                <a:latin typeface="Arial" charset="0"/>
                <a:ea typeface="Arial" charset="0"/>
                <a:cs typeface="Arial" charset="0"/>
                <a:sym typeface="Arial"/>
              </a:rPr>
              <a:t>Image credit: </a:t>
            </a:r>
            <a:r>
              <a:rPr lang="en-US" sz="800" dirty="0">
                <a:solidFill>
                  <a:srgbClr val="FFFFFF"/>
                </a:solidFill>
                <a:latin typeface="Arial" charset="0"/>
                <a:ea typeface="Arial" charset="0"/>
                <a:cs typeface="Arial" charset="0"/>
                <a:sym typeface="Calibri"/>
              </a:rPr>
              <a:t>EarlyEdU</a:t>
            </a:r>
            <a:endParaRPr lang="en-US" sz="800" kern="0" dirty="0">
              <a:solidFill>
                <a:srgbClr val="FFFFFF"/>
              </a:solidFill>
              <a:latin typeface="Arial" charset="0"/>
              <a:ea typeface="Arial" charset="0"/>
              <a:cs typeface="Arial" charset="0"/>
              <a:sym typeface="Arial"/>
            </a:endParaRPr>
          </a:p>
        </p:txBody>
      </p:sp>
      <p:grpSp>
        <p:nvGrpSpPr>
          <p:cNvPr id="7" name="Group 6"/>
          <p:cNvGrpSpPr/>
          <p:nvPr/>
        </p:nvGrpSpPr>
        <p:grpSpPr>
          <a:xfrm>
            <a:off x="5194942" y="2637411"/>
            <a:ext cx="3752521" cy="3724830"/>
            <a:chOff x="255528" y="374165"/>
            <a:chExt cx="3872299" cy="3843724"/>
          </a:xfrm>
        </p:grpSpPr>
        <p:grpSp>
          <p:nvGrpSpPr>
            <p:cNvPr id="8" name="Group 7"/>
            <p:cNvGrpSpPr/>
            <p:nvPr/>
          </p:nvGrpSpPr>
          <p:grpSpPr>
            <a:xfrm>
              <a:off x="255528" y="374165"/>
              <a:ext cx="3872299" cy="3843724"/>
              <a:chOff x="255528" y="374165"/>
              <a:chExt cx="3872299" cy="3843724"/>
            </a:xfrm>
          </p:grpSpPr>
          <p:sp>
            <p:nvSpPr>
              <p:cNvPr id="10" name="Oval 9"/>
              <p:cNvSpPr/>
              <p:nvPr/>
            </p:nvSpPr>
            <p:spPr>
              <a:xfrm>
                <a:off x="360303" y="450365"/>
                <a:ext cx="3767524" cy="3767524"/>
              </a:xfrm>
              <a:prstGeom prst="ellipse">
                <a:avLst/>
              </a:prstGeom>
              <a:solidFill>
                <a:schemeClr val="bg1">
                  <a:alpha val="92000"/>
                </a:schemeClr>
              </a:solidFill>
              <a:ln w="57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55528" y="374165"/>
                <a:ext cx="3767524" cy="3767524"/>
              </a:xfrm>
              <a:prstGeom prst="ellipse">
                <a:avLst/>
              </a:prstGeom>
              <a:solidFill>
                <a:srgbClr val="AA0008"/>
              </a:solidFill>
              <a:ln w="57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255528" y="1987966"/>
              <a:ext cx="3767524" cy="539921"/>
            </a:xfrm>
            <a:prstGeom prst="rect">
              <a:avLst/>
            </a:prstGeom>
          </p:spPr>
          <p:txBody>
            <a:bodyPr wrap="square">
              <a:spAutoFit/>
            </a:bodyPr>
            <a:lstStyle/>
            <a:p>
              <a:pPr algn="ctr"/>
              <a:r>
                <a:rPr lang="en-US" sz="2800" b="1" dirty="0">
                  <a:solidFill>
                    <a:schemeClr val="bg1"/>
                  </a:solidFill>
                </a:rPr>
                <a:t>Data = Information</a:t>
              </a:r>
              <a:endParaRPr lang="en-US" sz="2800" b="1" dirty="0">
                <a:latin typeface="Arial" charset="0"/>
                <a:ea typeface="Arial" charset="0"/>
                <a:cs typeface="Arial" charset="0"/>
              </a:endParaRPr>
            </a:p>
          </p:txBody>
        </p:sp>
      </p:grpSp>
    </p:spTree>
    <p:extLst>
      <p:ext uri="{BB962C8B-B14F-4D97-AF65-F5344CB8AC3E}">
        <p14:creationId xmlns:p14="http://schemas.microsoft.com/office/powerpoint/2010/main" val="1740113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p:cNvSpPr txBox="1">
            <a:spLocks noGrp="1"/>
          </p:cNvSpPr>
          <p:nvPr>
            <p:ph type="title"/>
          </p:nvPr>
        </p:nvSpPr>
        <p:spPr/>
        <p:txBody>
          <a:bodyPr/>
          <a:lstStyle/>
          <a:p>
            <a:r>
              <a:rPr lang="en-US"/>
              <a:t>Approaches to Communication </a:t>
            </a:r>
            <a:endParaRPr lang="en-US" dirty="0"/>
          </a:p>
        </p:txBody>
      </p:sp>
    </p:spTree>
    <p:extLst>
      <p:ext uri="{BB962C8B-B14F-4D97-AF65-F5344CB8AC3E}">
        <p14:creationId xmlns:p14="http://schemas.microsoft.com/office/powerpoint/2010/main" val="2463251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Conversations</a:t>
            </a:r>
          </a:p>
        </p:txBody>
      </p:sp>
      <p:sp>
        <p:nvSpPr>
          <p:cNvPr id="3" name="Text Placeholder 2"/>
          <p:cNvSpPr>
            <a:spLocks noGrp="1"/>
          </p:cNvSpPr>
          <p:nvPr>
            <p:ph idx="1"/>
          </p:nvPr>
        </p:nvSpPr>
        <p:spPr/>
        <p:txBody>
          <a:bodyPr/>
          <a:lstStyle/>
          <a:p>
            <a:pPr>
              <a:spcAft>
                <a:spcPts val="600"/>
              </a:spcAft>
            </a:pPr>
            <a:r>
              <a:rPr lang="en-US" dirty="0"/>
              <a:t>Start with the parents’ perspectives.</a:t>
            </a:r>
          </a:p>
          <a:p>
            <a:pPr>
              <a:spcAft>
                <a:spcPts val="600"/>
              </a:spcAft>
            </a:pPr>
            <a:r>
              <a:rPr lang="en-US" dirty="0"/>
              <a:t>Be positive and specific.</a:t>
            </a:r>
          </a:p>
          <a:p>
            <a:pPr>
              <a:spcAft>
                <a:spcPts val="600"/>
              </a:spcAft>
            </a:pPr>
            <a:r>
              <a:rPr lang="en-US" dirty="0"/>
              <a:t>Be descriptive and share interpretations.</a:t>
            </a:r>
          </a:p>
          <a:p>
            <a:pPr>
              <a:spcAft>
                <a:spcPts val="600"/>
              </a:spcAft>
            </a:pPr>
            <a:r>
              <a:rPr lang="en-US" dirty="0"/>
              <a:t>Focus on the parent-child relationship.</a:t>
            </a:r>
          </a:p>
          <a:p>
            <a:pPr>
              <a:spcAft>
                <a:spcPts val="600"/>
              </a:spcAft>
            </a:pPr>
            <a:r>
              <a:rPr lang="en-US" dirty="0"/>
              <a:t>Support parental competence.</a:t>
            </a:r>
          </a:p>
          <a:p>
            <a:pPr>
              <a:spcAft>
                <a:spcPts val="600"/>
              </a:spcAft>
            </a:pPr>
            <a:r>
              <a:rPr lang="en-US" dirty="0"/>
              <a:t>Be open to parents’ emotions.</a:t>
            </a:r>
          </a:p>
        </p:txBody>
      </p:sp>
    </p:spTree>
    <p:extLst>
      <p:ext uri="{BB962C8B-B14F-4D97-AF65-F5344CB8AC3E}">
        <p14:creationId xmlns:p14="http://schemas.microsoft.com/office/powerpoint/2010/main" val="362279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0" indent="0">
              <a:spcAft>
                <a:spcPts val="2400"/>
              </a:spcAft>
              <a:buNone/>
            </a:pPr>
            <a:r>
              <a:rPr lang="en-US" b="1" dirty="0"/>
              <a:t>What to Share</a:t>
            </a:r>
            <a:endParaRPr lang="en-US" i="1" dirty="0"/>
          </a:p>
          <a:p>
            <a:pPr marL="0" indent="0">
              <a:buNone/>
            </a:pPr>
            <a:r>
              <a:rPr lang="en-US" dirty="0"/>
              <a:t>What can parents and </a:t>
            </a:r>
            <a:br>
              <a:rPr lang="en-US" dirty="0"/>
            </a:br>
            <a:r>
              <a:rPr lang="en-US" dirty="0"/>
              <a:t>educators share with each other about children?</a:t>
            </a:r>
          </a:p>
          <a:p>
            <a:pPr marL="0" indent="0">
              <a:buNone/>
            </a:pPr>
            <a:endParaRPr lang="en-US" dirty="0"/>
          </a:p>
          <a:p>
            <a:pPr marL="0" indent="0">
              <a:buNone/>
            </a:pPr>
            <a:r>
              <a:rPr lang="en-US" dirty="0"/>
              <a:t>This may change over time </a:t>
            </a:r>
            <a:br>
              <a:rPr lang="en-US" dirty="0"/>
            </a:br>
            <a:r>
              <a:rPr lang="en-US" dirty="0"/>
              <a:t>as relationships between educators and families deepen.</a:t>
            </a:r>
          </a:p>
        </p:txBody>
      </p:sp>
    </p:spTree>
    <p:extLst>
      <p:ext uri="{BB962C8B-B14F-4D97-AF65-F5344CB8AC3E}">
        <p14:creationId xmlns:p14="http://schemas.microsoft.com/office/powerpoint/2010/main" val="44256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Making Information Meaningful</a:t>
            </a:r>
          </a:p>
        </p:txBody>
      </p:sp>
      <p:sp>
        <p:nvSpPr>
          <p:cNvPr id="12" name="Rectangle 11" title="Empty checkmark box"/>
          <p:cNvSpPr/>
          <p:nvPr/>
        </p:nvSpPr>
        <p:spPr>
          <a:xfrm>
            <a:off x="1237860" y="4248307"/>
            <a:ext cx="702908" cy="617405"/>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83362" y="2026168"/>
            <a:ext cx="6008915" cy="4585871"/>
          </a:xfrm>
          <a:prstGeom prst="rect">
            <a:avLst/>
          </a:prstGeom>
          <a:noFill/>
        </p:spPr>
        <p:txBody>
          <a:bodyPr wrap="square" rtlCol="0">
            <a:spAutoFit/>
          </a:bodyPr>
          <a:lstStyle/>
          <a:p>
            <a:r>
              <a:rPr lang="en-US" sz="2400" dirty="0"/>
              <a:t>Do families understand what ongoing assessment is?</a:t>
            </a:r>
          </a:p>
          <a:p>
            <a:endParaRPr lang="en-US" sz="2400" dirty="0"/>
          </a:p>
          <a:p>
            <a:r>
              <a:rPr lang="en-US" sz="2400" dirty="0"/>
              <a:t>Do they know what the next stage of learning and development will be?</a:t>
            </a:r>
          </a:p>
          <a:p>
            <a:endParaRPr lang="en-US" sz="2400" dirty="0"/>
          </a:p>
          <a:p>
            <a:r>
              <a:rPr lang="en-US" sz="2400" dirty="0"/>
              <a:t>Am I using language that is clear and jargon-free?</a:t>
            </a:r>
          </a:p>
          <a:p>
            <a:endParaRPr lang="en-US" sz="2400" dirty="0"/>
          </a:p>
          <a:p>
            <a:r>
              <a:rPr lang="en-US" sz="2400" dirty="0"/>
              <a:t>Am I using families’ preferred languages?</a:t>
            </a:r>
          </a:p>
          <a:p>
            <a:endParaRPr lang="en-US" sz="2400" dirty="0"/>
          </a:p>
          <a:p>
            <a:endParaRPr lang="en-US" sz="2800" dirty="0"/>
          </a:p>
        </p:txBody>
      </p:sp>
      <p:sp>
        <p:nvSpPr>
          <p:cNvPr id="13" name="Rectangle 12" title="Empty checkmark box"/>
          <p:cNvSpPr/>
          <p:nvPr/>
        </p:nvSpPr>
        <p:spPr>
          <a:xfrm>
            <a:off x="1237859" y="5252351"/>
            <a:ext cx="702909" cy="607273"/>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title="Checkmark"/>
          <p:cNvGrpSpPr/>
          <p:nvPr/>
        </p:nvGrpSpPr>
        <p:grpSpPr>
          <a:xfrm>
            <a:off x="1206760" y="1988213"/>
            <a:ext cx="824203" cy="723885"/>
            <a:chOff x="1206760" y="1988213"/>
            <a:chExt cx="824203" cy="723885"/>
          </a:xfrm>
        </p:grpSpPr>
        <p:sp>
          <p:nvSpPr>
            <p:cNvPr id="15" name="Rectangle 14"/>
            <p:cNvSpPr/>
            <p:nvPr/>
          </p:nvSpPr>
          <p:spPr>
            <a:xfrm>
              <a:off x="1206760" y="2116335"/>
              <a:ext cx="671804" cy="595763"/>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1382147" y="2320212"/>
              <a:ext cx="167951" cy="161731"/>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flipV="1">
              <a:off x="1542658" y="1988213"/>
              <a:ext cx="488305" cy="484399"/>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0" name="Group 19" title="Checkmark"/>
          <p:cNvGrpSpPr/>
          <p:nvPr/>
        </p:nvGrpSpPr>
        <p:grpSpPr>
          <a:xfrm>
            <a:off x="1217984" y="3068550"/>
            <a:ext cx="824203" cy="723885"/>
            <a:chOff x="1206760" y="1988213"/>
            <a:chExt cx="824203" cy="723885"/>
          </a:xfrm>
        </p:grpSpPr>
        <p:sp>
          <p:nvSpPr>
            <p:cNvPr id="21" name="Rectangle 20"/>
            <p:cNvSpPr/>
            <p:nvPr/>
          </p:nvSpPr>
          <p:spPr>
            <a:xfrm>
              <a:off x="1206760" y="2116335"/>
              <a:ext cx="671804" cy="595763"/>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1382147" y="2320212"/>
              <a:ext cx="167951" cy="161731"/>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flipV="1">
              <a:off x="1542658" y="1988213"/>
              <a:ext cx="488305" cy="484399"/>
            </a:xfrm>
            <a:prstGeom prst="line">
              <a:avLst/>
            </a:prstGeom>
          </p:spPr>
          <p:style>
            <a:lnRef idx="2">
              <a:schemeClr val="accent2"/>
            </a:lnRef>
            <a:fillRef idx="0">
              <a:schemeClr val="accent2"/>
            </a:fillRef>
            <a:effectRef idx="1">
              <a:schemeClr val="accent2"/>
            </a:effectRef>
            <a:fontRef idx="minor">
              <a:schemeClr val="tx1"/>
            </a:fontRef>
          </p:style>
        </p:cxnSp>
      </p:grpSp>
      <p:sp>
        <p:nvSpPr>
          <p:cNvPr id="2" name="Rectangle 1"/>
          <p:cNvSpPr/>
          <p:nvPr/>
        </p:nvSpPr>
        <p:spPr>
          <a:xfrm>
            <a:off x="777551" y="1720915"/>
            <a:ext cx="7550020" cy="448394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y</a:t>
            </a:r>
          </a:p>
        </p:txBody>
      </p:sp>
    </p:spTree>
    <p:extLst>
      <p:ext uri="{BB962C8B-B14F-4D97-AF65-F5344CB8AC3E}">
        <p14:creationId xmlns:p14="http://schemas.microsoft.com/office/powerpoint/2010/main" val="258061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40" y="350027"/>
            <a:ext cx="8655142" cy="1143000"/>
          </a:xfrm>
        </p:spPr>
        <p:txBody>
          <a:bodyPr/>
          <a:lstStyle/>
          <a:p>
            <a:r>
              <a:rPr lang="en-US" dirty="0"/>
              <a:t>Tips for Sharing Clear Information</a:t>
            </a:r>
          </a:p>
        </p:txBody>
      </p:sp>
      <p:sp>
        <p:nvSpPr>
          <p:cNvPr id="3" name="Text Placeholder 2"/>
          <p:cNvSpPr>
            <a:spLocks noGrp="1"/>
          </p:cNvSpPr>
          <p:nvPr>
            <p:ph idx="1"/>
          </p:nvPr>
        </p:nvSpPr>
        <p:spPr>
          <a:xfrm>
            <a:off x="4443413" y="1497620"/>
            <a:ext cx="4252352" cy="4932436"/>
          </a:xfrm>
        </p:spPr>
        <p:txBody>
          <a:bodyPr/>
          <a:lstStyle/>
          <a:p>
            <a:pPr marL="347663" indent="-287338">
              <a:spcBef>
                <a:spcPts val="0"/>
              </a:spcBef>
              <a:spcAft>
                <a:spcPts val="1200"/>
              </a:spcAft>
            </a:pPr>
            <a:r>
              <a:rPr lang="en-US" dirty="0"/>
              <a:t>Provide specific examples of what children know and can do.</a:t>
            </a:r>
          </a:p>
          <a:p>
            <a:pPr marL="347663" indent="-287338">
              <a:spcBef>
                <a:spcPts val="0"/>
              </a:spcBef>
              <a:spcAft>
                <a:spcPts val="1200"/>
              </a:spcAft>
            </a:pPr>
            <a:r>
              <a:rPr lang="en-US" dirty="0"/>
              <a:t>Give context to information.</a:t>
            </a:r>
          </a:p>
          <a:p>
            <a:pPr marL="347663" indent="-287338">
              <a:spcBef>
                <a:spcPts val="0"/>
              </a:spcBef>
              <a:spcAft>
                <a:spcPts val="1200"/>
              </a:spcAft>
            </a:pPr>
            <a:r>
              <a:rPr lang="en-US" dirty="0"/>
              <a:t>Pair verbal descriptions with visual examples.</a:t>
            </a:r>
          </a:p>
        </p:txBody>
      </p:sp>
      <p:pic>
        <p:nvPicPr>
          <p:cNvPr id="4" name="Picture 3" title="Multicolor paper with handwritten numbers"/>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3008" y="1658471"/>
            <a:ext cx="3932416" cy="3975847"/>
          </a:xfrm>
          <a:prstGeom prst="rect">
            <a:avLst/>
          </a:prstGeom>
        </p:spPr>
      </p:pic>
      <p:sp>
        <p:nvSpPr>
          <p:cNvPr id="5" name="Shape 154"/>
          <p:cNvSpPr txBox="1"/>
          <p:nvPr/>
        </p:nvSpPr>
        <p:spPr>
          <a:xfrm>
            <a:off x="208639" y="6430056"/>
            <a:ext cx="1609959" cy="234171"/>
          </a:xfrm>
          <a:prstGeom prst="rect">
            <a:avLst/>
          </a:prstGeom>
          <a:noFill/>
          <a:ln>
            <a:noFill/>
          </a:ln>
        </p:spPr>
        <p:txBody>
          <a:bodyPr lIns="91425" tIns="45700" rIns="91425" bIns="45700" anchor="t" anchorCtr="0">
            <a:noAutofit/>
          </a:bodyPr>
          <a:lstStyle/>
          <a:p>
            <a:pPr>
              <a:buSzPct val="25000"/>
            </a:pPr>
            <a:r>
              <a:rPr lang="en-US" sz="900" dirty="0">
                <a:latin typeface="Arial" charset="0"/>
                <a:ea typeface="Arial" charset="0"/>
                <a:cs typeface="Arial" charset="0"/>
              </a:rPr>
              <a:t>Image credit: </a:t>
            </a:r>
            <a:r>
              <a:rPr lang="en-US" sz="900" kern="1200" dirty="0">
                <a:latin typeface="Arial" charset="0"/>
                <a:ea typeface="Arial" charset="0"/>
                <a:cs typeface="Arial" charset="0"/>
                <a:sym typeface="Calibri"/>
              </a:rPr>
              <a:t>EarlyEdU</a:t>
            </a:r>
            <a:endParaRPr lang="en-US" sz="900" dirty="0">
              <a:latin typeface="Arial" charset="0"/>
              <a:ea typeface="Arial" charset="0"/>
              <a:cs typeface="Arial" charset="0"/>
            </a:endParaRPr>
          </a:p>
        </p:txBody>
      </p:sp>
    </p:spTree>
    <p:extLst>
      <p:ext uri="{BB962C8B-B14F-4D97-AF65-F5344CB8AC3E}">
        <p14:creationId xmlns:p14="http://schemas.microsoft.com/office/powerpoint/2010/main" val="2262121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to Communicate</a:t>
            </a:r>
          </a:p>
        </p:txBody>
      </p:sp>
      <p:sp>
        <p:nvSpPr>
          <p:cNvPr id="3" name="Text Placeholder 2"/>
          <p:cNvSpPr>
            <a:spLocks noGrp="1"/>
          </p:cNvSpPr>
          <p:nvPr>
            <p:ph idx="1"/>
          </p:nvPr>
        </p:nvSpPr>
        <p:spPr>
          <a:xfrm>
            <a:off x="466165" y="1683359"/>
            <a:ext cx="8229600" cy="4864925"/>
          </a:xfrm>
        </p:spPr>
        <p:txBody>
          <a:bodyPr/>
          <a:lstStyle/>
          <a:p>
            <a:pPr marL="0" indent="0">
              <a:spcAft>
                <a:spcPts val="1200"/>
              </a:spcAft>
              <a:buNone/>
            </a:pPr>
            <a:r>
              <a:rPr lang="en-US" sz="3000" dirty="0"/>
              <a:t>Times and methods for families and educators to share information:</a:t>
            </a:r>
          </a:p>
          <a:p>
            <a:pPr marL="274320" indent="-274320">
              <a:spcBef>
                <a:spcPts val="600"/>
              </a:spcBef>
            </a:pPr>
            <a:r>
              <a:rPr lang="en-US" sz="3000" dirty="0"/>
              <a:t>Arrival or departure</a:t>
            </a:r>
          </a:p>
          <a:p>
            <a:pPr marL="274320" indent="-274320">
              <a:spcBef>
                <a:spcPts val="600"/>
              </a:spcBef>
            </a:pPr>
            <a:r>
              <a:rPr lang="en-US" sz="3000" dirty="0"/>
              <a:t>Formal parent-educator conferences</a:t>
            </a:r>
          </a:p>
          <a:p>
            <a:pPr marL="274320" indent="-274320">
              <a:spcBef>
                <a:spcPts val="600"/>
              </a:spcBef>
            </a:pPr>
            <a:r>
              <a:rPr lang="en-US" sz="3000" dirty="0"/>
              <a:t>Home visits</a:t>
            </a:r>
          </a:p>
          <a:p>
            <a:pPr marL="274320" indent="-274320">
              <a:spcBef>
                <a:spcPts val="600"/>
              </a:spcBef>
            </a:pPr>
            <a:r>
              <a:rPr lang="en-US" sz="3000" dirty="0"/>
              <a:t>Phone conversations </a:t>
            </a:r>
          </a:p>
          <a:p>
            <a:pPr marL="274320" indent="-274320">
              <a:spcBef>
                <a:spcPts val="600"/>
              </a:spcBef>
            </a:pPr>
            <a:r>
              <a:rPr lang="en-US" sz="3000" dirty="0"/>
              <a:t>Text, video, </a:t>
            </a:r>
            <a:r>
              <a:rPr lang="en-US" sz="3000"/>
              <a:t>and other </a:t>
            </a:r>
            <a:r>
              <a:rPr lang="en-US" sz="3000" dirty="0"/>
              <a:t>messages</a:t>
            </a:r>
          </a:p>
          <a:p>
            <a:pPr marL="274320" indent="-274320">
              <a:spcBef>
                <a:spcPts val="600"/>
              </a:spcBef>
            </a:pPr>
            <a:r>
              <a:rPr lang="en-US" sz="3000" dirty="0"/>
              <a:t>Email</a:t>
            </a:r>
          </a:p>
          <a:p>
            <a:pPr marL="274320" indent="-274320">
              <a:spcBef>
                <a:spcPts val="600"/>
              </a:spcBef>
            </a:pPr>
            <a:r>
              <a:rPr lang="en-US" sz="3000" dirty="0"/>
              <a:t>Shared parent-educator journals</a:t>
            </a:r>
          </a:p>
        </p:txBody>
      </p:sp>
    </p:spTree>
    <p:extLst>
      <p:ext uri="{BB962C8B-B14F-4D97-AF65-F5344CB8AC3E}">
        <p14:creationId xmlns:p14="http://schemas.microsoft.com/office/powerpoint/2010/main" val="2359131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2697480" y="697673"/>
            <a:ext cx="6310583" cy="5909604"/>
          </a:xfrm>
        </p:spPr>
        <p:txBody>
          <a:bodyPr>
            <a:noAutofit/>
          </a:bodyPr>
          <a:lstStyle/>
          <a:p>
            <a:pPr marL="0" indent="0">
              <a:spcAft>
                <a:spcPts val="1800"/>
              </a:spcAft>
              <a:buNone/>
            </a:pPr>
            <a:r>
              <a:rPr lang="en-US" b="1" dirty="0"/>
              <a:t>Toddler Assessment Conversation</a:t>
            </a:r>
          </a:p>
          <a:p>
            <a:pPr marL="0" indent="0">
              <a:spcBef>
                <a:spcPts val="0"/>
              </a:spcBef>
              <a:spcAft>
                <a:spcPts val="600"/>
              </a:spcAft>
              <a:buNone/>
            </a:pPr>
            <a:r>
              <a:rPr lang="en-US" sz="2800" dirty="0"/>
              <a:t>Think about these questions while watching the video:</a:t>
            </a:r>
          </a:p>
          <a:p>
            <a:pPr marL="274320" indent="-274320">
              <a:spcBef>
                <a:spcPts val="0"/>
              </a:spcBef>
              <a:spcAft>
                <a:spcPts val="600"/>
              </a:spcAft>
            </a:pPr>
            <a:r>
              <a:rPr lang="en-US" sz="2800" dirty="0"/>
              <a:t>What types of information do </a:t>
            </a:r>
            <a:br>
              <a:rPr lang="en-US" sz="2800" dirty="0"/>
            </a:br>
            <a:r>
              <a:rPr lang="en-US" sz="2800" dirty="0"/>
              <a:t>the parent and educator share?</a:t>
            </a:r>
          </a:p>
          <a:p>
            <a:pPr marL="274320" indent="-274320">
              <a:spcBef>
                <a:spcPts val="0"/>
              </a:spcBef>
              <a:spcAft>
                <a:spcPts val="600"/>
              </a:spcAft>
            </a:pPr>
            <a:r>
              <a:rPr lang="en-US" sz="2800" dirty="0"/>
              <a:t>What is the balance of educator talk and parent talk?</a:t>
            </a:r>
          </a:p>
          <a:p>
            <a:pPr marL="274320" indent="-274320">
              <a:spcBef>
                <a:spcPts val="0"/>
              </a:spcBef>
              <a:spcAft>
                <a:spcPts val="600"/>
              </a:spcAft>
            </a:pPr>
            <a:r>
              <a:rPr lang="en-US" sz="2800" dirty="0"/>
              <a:t>What types of questions </a:t>
            </a:r>
            <a:br>
              <a:rPr lang="en-US" sz="2800" dirty="0"/>
            </a:br>
            <a:r>
              <a:rPr lang="en-US" sz="2800" dirty="0"/>
              <a:t>do you hear?</a:t>
            </a:r>
          </a:p>
          <a:p>
            <a:pPr marL="274320" indent="-274320">
              <a:spcBef>
                <a:spcPts val="0"/>
              </a:spcBef>
              <a:spcAft>
                <a:spcPts val="600"/>
              </a:spcAft>
            </a:pPr>
            <a:r>
              <a:rPr lang="en-US" sz="2800" dirty="0"/>
              <a:t>How do you think the parent feels during the interaction?</a:t>
            </a:r>
          </a:p>
        </p:txBody>
      </p:sp>
    </p:spTree>
    <p:extLst>
      <p:ext uri="{BB962C8B-B14F-4D97-AF65-F5344CB8AC3E}">
        <p14:creationId xmlns:p14="http://schemas.microsoft.com/office/powerpoint/2010/main" val="4062287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4" name="TextBox 3"/>
          <p:cNvSpPr txBox="1"/>
          <p:nvPr/>
        </p:nvSpPr>
        <p:spPr>
          <a:xfrm>
            <a:off x="660400" y="3920567"/>
            <a:ext cx="7958668" cy="584775"/>
          </a:xfrm>
          <a:prstGeom prst="rect">
            <a:avLst/>
          </a:prstGeom>
          <a:noFill/>
        </p:spPr>
        <p:txBody>
          <a:bodyPr wrap="square" rtlCol="0">
            <a:spAutoFit/>
          </a:bodyPr>
          <a:lstStyle/>
          <a:p>
            <a:pPr algn="ctr"/>
            <a:r>
              <a:rPr lang="en-US" sz="3200" dirty="0">
                <a:solidFill>
                  <a:schemeClr val="bg1"/>
                </a:solidFill>
              </a:rPr>
              <a:t>VIDEO: Toddler Assessment Conversation</a:t>
            </a:r>
          </a:p>
        </p:txBody>
      </p:sp>
      <p:pic>
        <p:nvPicPr>
          <p:cNvPr id="5" name="Picture 4" descr="Click the icon to go to the &quot;Toddler Assessment Conversation&quot; video web page." title="Video camera icon">
            <a:hlinkClick r:id="rId3" tooltip="Go to video web page"/>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00916" y="1876728"/>
            <a:ext cx="2908300" cy="1740682"/>
          </a:xfrm>
          <a:prstGeom prst="rect">
            <a:avLst/>
          </a:prstGeom>
        </p:spPr>
      </p:pic>
    </p:spTree>
    <p:extLst>
      <p:ext uri="{BB962C8B-B14F-4D97-AF65-F5344CB8AC3E}">
        <p14:creationId xmlns:p14="http://schemas.microsoft.com/office/powerpoint/2010/main" val="160959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l" rtl="0">
              <a:spcBef>
                <a:spcPts val="0"/>
              </a:spcBef>
              <a:spcAft>
                <a:spcPts val="2400"/>
              </a:spcAft>
              <a:buClr>
                <a:schemeClr val="dk1"/>
              </a:buClr>
              <a:buSzPct val="100000"/>
              <a:buNone/>
            </a:pPr>
            <a:r>
              <a:rPr lang="en-US" b="1" dirty="0">
                <a:solidFill>
                  <a:schemeClr val="tx1"/>
                </a:solidFill>
              </a:rPr>
              <a:t>Video Debrief</a:t>
            </a:r>
            <a:endParaRPr lang="en-US" dirty="0">
              <a:solidFill>
                <a:schemeClr val="tx1"/>
              </a:solidFill>
            </a:endParaRPr>
          </a:p>
          <a:p>
            <a:pPr marL="274320" marR="0" lvl="0" indent="-274320" algn="l" rtl="0">
              <a:spcBef>
                <a:spcPts val="600"/>
              </a:spcBef>
              <a:spcAft>
                <a:spcPts val="1600"/>
              </a:spcAft>
              <a:buClr>
                <a:schemeClr val="dk1"/>
              </a:buClr>
              <a:buSzPct val="100000"/>
              <a:buFont typeface="Arial"/>
              <a:buChar char="•"/>
            </a:pPr>
            <a:r>
              <a:rPr lang="en-US" dirty="0">
                <a:solidFill>
                  <a:schemeClr val="tx1"/>
                </a:solidFill>
              </a:rPr>
              <a:t>They share information about the child’s development, goals, and interests.</a:t>
            </a:r>
          </a:p>
          <a:p>
            <a:pPr marL="274320" marR="0" lvl="0" indent="-274320" algn="l" rtl="0">
              <a:spcBef>
                <a:spcPts val="600"/>
              </a:spcBef>
              <a:spcAft>
                <a:spcPts val="1600"/>
              </a:spcAft>
              <a:buClr>
                <a:schemeClr val="dk1"/>
              </a:buClr>
              <a:buSzPct val="100000"/>
              <a:buFont typeface="Arial"/>
              <a:buChar char="•"/>
            </a:pPr>
            <a:r>
              <a:rPr lang="en-US" dirty="0">
                <a:solidFill>
                  <a:schemeClr val="tx1"/>
                </a:solidFill>
              </a:rPr>
              <a:t>“What kinds of things is he interested in?”</a:t>
            </a:r>
          </a:p>
          <a:p>
            <a:pPr marL="274320" marR="0" lvl="0" indent="-274320" algn="l" rtl="0">
              <a:spcBef>
                <a:spcPts val="600"/>
              </a:spcBef>
              <a:spcAft>
                <a:spcPts val="1600"/>
              </a:spcAft>
              <a:buClr>
                <a:schemeClr val="dk1"/>
              </a:buClr>
              <a:buSzPct val="100000"/>
              <a:buFont typeface="Arial"/>
              <a:buChar char="•"/>
            </a:pPr>
            <a:r>
              <a:rPr lang="en-US" dirty="0">
                <a:solidFill>
                  <a:schemeClr val="tx1"/>
                </a:solidFill>
              </a:rPr>
              <a:t>“I wonder what you’re noticing at home.” </a:t>
            </a:r>
            <a:endParaRPr lang="en-US" sz="3200" b="0" i="0" u="none" strike="noStrike" cap="none" dirty="0">
              <a:solidFill>
                <a:schemeClr val="tx1"/>
              </a:solidFill>
              <a:latin typeface="Arial"/>
              <a:ea typeface="Arial"/>
              <a:cs typeface="Arial"/>
              <a:sym typeface="Arial"/>
            </a:endParaRPr>
          </a:p>
          <a:p>
            <a:pPr marL="274320" marR="0" lvl="0" indent="-274320" algn="l" rtl="0">
              <a:spcBef>
                <a:spcPts val="0"/>
              </a:spcBef>
              <a:spcAft>
                <a:spcPts val="0"/>
              </a:spcAft>
              <a:buClr>
                <a:schemeClr val="dk1"/>
              </a:buClr>
              <a:buSzPct val="100000"/>
              <a:buFont typeface="Arial"/>
              <a:buChar char="•"/>
            </a:pPr>
            <a:endParaRPr lang="en-US" sz="32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47066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Tools for Sharing Information</a:t>
            </a:r>
          </a:p>
        </p:txBody>
      </p:sp>
      <p:sp>
        <p:nvSpPr>
          <p:cNvPr id="5" name="Text Placeholder 4"/>
          <p:cNvSpPr>
            <a:spLocks noGrp="1"/>
          </p:cNvSpPr>
          <p:nvPr>
            <p:ph idx="1"/>
          </p:nvPr>
        </p:nvSpPr>
        <p:spPr>
          <a:xfrm>
            <a:off x="4351984" y="1569056"/>
            <a:ext cx="4633470" cy="4847145"/>
          </a:xfrm>
        </p:spPr>
        <p:txBody>
          <a:bodyPr/>
          <a:lstStyle/>
          <a:p>
            <a:pPr marL="60325" indent="0">
              <a:spcAft>
                <a:spcPts val="1200"/>
              </a:spcAft>
              <a:buNone/>
            </a:pPr>
            <a:r>
              <a:rPr lang="en-US" sz="2800" dirty="0"/>
              <a:t>In addition to observations, </a:t>
            </a:r>
            <a:br>
              <a:rPr lang="en-US" sz="2800" dirty="0"/>
            </a:br>
            <a:r>
              <a:rPr lang="en-US" sz="2800" dirty="0"/>
              <a:t>families and educators can share:</a:t>
            </a:r>
          </a:p>
          <a:p>
            <a:pPr marL="347663" indent="-287338">
              <a:spcAft>
                <a:spcPts val="600"/>
              </a:spcAft>
            </a:pPr>
            <a:r>
              <a:rPr lang="en-US" sz="2800" dirty="0"/>
              <a:t>Samples of children’s art, writing, and other work</a:t>
            </a:r>
          </a:p>
          <a:p>
            <a:pPr marL="347663" indent="-287338">
              <a:spcAft>
                <a:spcPts val="600"/>
              </a:spcAft>
            </a:pPr>
            <a:r>
              <a:rPr lang="en-US" sz="2800" dirty="0"/>
              <a:t>Photographs of children’s work, activities, and interests</a:t>
            </a:r>
          </a:p>
          <a:p>
            <a:endParaRPr lang="en-US" sz="2800" dirty="0"/>
          </a:p>
        </p:txBody>
      </p:sp>
      <p:pic>
        <p:nvPicPr>
          <p:cNvPr id="2" name="Picture 1" title="Smiling child near wooden fence"/>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0812" y="1705529"/>
            <a:ext cx="3876813" cy="4294315"/>
          </a:xfrm>
          <a:prstGeom prst="rect">
            <a:avLst/>
          </a:prstGeom>
        </p:spPr>
      </p:pic>
      <p:sp>
        <p:nvSpPr>
          <p:cNvPr id="6" name="Shape 154"/>
          <p:cNvSpPr txBox="1"/>
          <p:nvPr/>
        </p:nvSpPr>
        <p:spPr>
          <a:xfrm>
            <a:off x="196164" y="6416201"/>
            <a:ext cx="1609959" cy="234171"/>
          </a:xfrm>
          <a:prstGeom prst="rect">
            <a:avLst/>
          </a:prstGeom>
          <a:noFill/>
          <a:ln>
            <a:noFill/>
          </a:ln>
        </p:spPr>
        <p:txBody>
          <a:bodyPr lIns="91425" tIns="45700" rIns="91425" bIns="45700" anchor="t" anchorCtr="0">
            <a:noAutofit/>
          </a:bodyPr>
          <a:lstStyle/>
          <a:p>
            <a:pPr lvl="0">
              <a:buSzPct val="25000"/>
            </a:pPr>
            <a:r>
              <a:rPr lang="en-US" sz="900" b="0" i="0" u="none" strike="noStrike" cap="none" dirty="0">
                <a:solidFill>
                  <a:schemeClr val="tx1"/>
                </a:solidFill>
                <a:latin typeface="Arial" charset="0"/>
                <a:ea typeface="Arial" charset="0"/>
                <a:cs typeface="Arial" charset="0"/>
                <a:sym typeface="Arial"/>
              </a:rPr>
              <a:t>Image credit: </a:t>
            </a:r>
            <a:r>
              <a:rPr lang="en-US" sz="900" kern="1200" dirty="0">
                <a:solidFill>
                  <a:schemeClr val="tx1"/>
                </a:solidFill>
                <a:latin typeface="Arial" charset="0"/>
                <a:ea typeface="Arial" charset="0"/>
                <a:cs typeface="Arial" charset="0"/>
                <a:sym typeface="Calibri"/>
              </a:rPr>
              <a:t>EarlyEdU</a:t>
            </a:r>
            <a:endParaRPr lang="en-US" sz="900" b="0" i="0" u="none" strike="noStrike" cap="none" dirty="0">
              <a:solidFill>
                <a:schemeClr val="tx1"/>
              </a:solidFill>
              <a:latin typeface="Arial" charset="0"/>
              <a:ea typeface="Arial" charset="0"/>
              <a:cs typeface="Arial" charset="0"/>
              <a:sym typeface="Arial"/>
            </a:endParaRPr>
          </a:p>
        </p:txBody>
      </p:sp>
    </p:spTree>
    <p:extLst>
      <p:ext uri="{BB962C8B-B14F-4D97-AF65-F5344CB8AC3E}">
        <p14:creationId xmlns:p14="http://schemas.microsoft.com/office/powerpoint/2010/main" val="460734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idx="1"/>
          </p:nvPr>
        </p:nvSpPr>
        <p:spPr>
          <a:xfrm>
            <a:off x="2697351" y="694944"/>
            <a:ext cx="6310583" cy="5984895"/>
          </a:xfrm>
          <a:prstGeom prst="rect">
            <a:avLst/>
          </a:prstGeom>
          <a:noFill/>
          <a:ln>
            <a:noFill/>
          </a:ln>
        </p:spPr>
        <p:txBody>
          <a:bodyPr lIns="91425" tIns="45700" rIns="91425" bIns="45700" anchor="t" anchorCtr="0">
            <a:noAutofit/>
          </a:bodyPr>
          <a:lstStyle/>
          <a:p>
            <a:pPr marL="0" marR="0" lvl="0" indent="0" algn="l" rtl="0">
              <a:spcBef>
                <a:spcPts val="0"/>
              </a:spcBef>
              <a:spcAft>
                <a:spcPts val="600"/>
              </a:spcAft>
              <a:buClr>
                <a:schemeClr val="dk1"/>
              </a:buClr>
              <a:buSzPct val="25000"/>
              <a:buFont typeface="Arial"/>
              <a:buNone/>
            </a:pPr>
            <a:r>
              <a:rPr lang="en-US" sz="3000" i="0" u="none" strike="noStrike" cap="none" dirty="0">
                <a:solidFill>
                  <a:schemeClr val="dk1"/>
                </a:solidFill>
                <a:ea typeface="Arial"/>
                <a:sym typeface="Arial"/>
              </a:rPr>
              <a:t>By the end of this module, you should be able to:</a:t>
            </a:r>
          </a:p>
          <a:p>
            <a:pPr marL="320040" indent="-320040">
              <a:spcBef>
                <a:spcPts val="600"/>
              </a:spcBef>
              <a:buSzPct val="99615"/>
              <a:buFont typeface="Arial" charset="0"/>
              <a:buChar char="•"/>
            </a:pPr>
            <a:r>
              <a:rPr lang="en-US" sz="3000" dirty="0"/>
              <a:t>Explain ongoing childhood assessment.</a:t>
            </a:r>
          </a:p>
          <a:p>
            <a:pPr marL="320040" lvl="0" indent="-320040">
              <a:spcBef>
                <a:spcPts val="600"/>
              </a:spcBef>
              <a:buSzPct val="99615"/>
              <a:buFont typeface="Arial" charset="0"/>
              <a:buChar char="•"/>
            </a:pPr>
            <a:r>
              <a:rPr lang="en-US" sz="3000" dirty="0"/>
              <a:t>Identify ways to partner with families in gathering and sharing information about children. </a:t>
            </a:r>
          </a:p>
          <a:p>
            <a:pPr marL="320040" lvl="0" indent="-320040">
              <a:spcBef>
                <a:spcPts val="600"/>
              </a:spcBef>
              <a:buSzPct val="99615"/>
              <a:buFont typeface="Arial" charset="0"/>
              <a:buChar char="•"/>
            </a:pPr>
            <a:r>
              <a:rPr lang="en-US" sz="3000" b="0" i="0" u="none" strike="noStrike" cap="none" dirty="0">
                <a:solidFill>
                  <a:schemeClr val="dk1"/>
                </a:solidFill>
                <a:ea typeface="Arial"/>
                <a:sym typeface="Arial"/>
              </a:rPr>
              <a:t>Describe ways that early childhood educators and families can use information to guide children’s learning and development.</a:t>
            </a:r>
            <a:endParaRPr sz="3000" b="0" i="0" u="none" strike="noStrike" cap="none" dirty="0">
              <a:solidFill>
                <a:schemeClr val="dk1"/>
              </a:solidFill>
              <a:ea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66164" y="322692"/>
            <a:ext cx="8229600" cy="1143000"/>
          </a:xfrm>
        </p:spPr>
        <p:txBody>
          <a:bodyPr/>
          <a:lstStyle/>
          <a:p>
            <a:pPr lvl="0"/>
            <a:r>
              <a:rPr lang="en-US" dirty="0">
                <a:sym typeface="Arial"/>
              </a:rPr>
              <a:t>Using Video to Talk About </a:t>
            </a:r>
            <a:br>
              <a:rPr lang="en-US" dirty="0">
                <a:sym typeface="Arial"/>
              </a:rPr>
            </a:br>
            <a:r>
              <a:rPr lang="en-US" dirty="0">
                <a:sym typeface="Arial"/>
              </a:rPr>
              <a:t>Child Learning</a:t>
            </a:r>
          </a:p>
        </p:txBody>
      </p:sp>
      <p:sp>
        <p:nvSpPr>
          <p:cNvPr id="305" name="Shape 305"/>
          <p:cNvSpPr txBox="1">
            <a:spLocks noGrp="1"/>
          </p:cNvSpPr>
          <p:nvPr>
            <p:ph idx="1"/>
          </p:nvPr>
        </p:nvSpPr>
        <p:spPr>
          <a:xfrm>
            <a:off x="4648142" y="2123623"/>
            <a:ext cx="4204788" cy="4525963"/>
          </a:xfrm>
        </p:spPr>
        <p:txBody>
          <a:bodyPr/>
          <a:lstStyle/>
          <a:p>
            <a:pPr marL="273050" lvl="0" indent="-255588">
              <a:spcBef>
                <a:spcPts val="700"/>
              </a:spcBef>
              <a:spcAft>
                <a:spcPts val="1200"/>
              </a:spcAft>
            </a:pPr>
            <a:r>
              <a:rPr lang="en-US" dirty="0">
                <a:sym typeface="Arial"/>
              </a:rPr>
              <a:t>Video is a powerful tool for observing.</a:t>
            </a:r>
          </a:p>
          <a:p>
            <a:pPr marL="273050" lvl="0" indent="-255588">
              <a:spcBef>
                <a:spcPts val="700"/>
              </a:spcBef>
              <a:spcAft>
                <a:spcPts val="1200"/>
              </a:spcAft>
            </a:pPr>
            <a:r>
              <a:rPr lang="en-US" dirty="0">
                <a:sym typeface="Arial"/>
              </a:rPr>
              <a:t>Video helps </a:t>
            </a:r>
            <a:r>
              <a:rPr lang="en-US" b="1" dirty="0">
                <a:sym typeface="Arial"/>
              </a:rPr>
              <a:t>Keep It REAL</a:t>
            </a:r>
            <a:r>
              <a:rPr lang="en-US" dirty="0">
                <a:sym typeface="Arial"/>
              </a:rPr>
              <a:t>.</a:t>
            </a:r>
          </a:p>
          <a:p>
            <a:pPr marL="273050" lvl="0" indent="-255588">
              <a:spcBef>
                <a:spcPts val="700"/>
              </a:spcBef>
              <a:spcAft>
                <a:spcPts val="1200"/>
              </a:spcAft>
            </a:pPr>
            <a:r>
              <a:rPr lang="en-US" dirty="0">
                <a:sym typeface="Arial"/>
              </a:rPr>
              <a:t>Video is useful across early learning contexts.</a:t>
            </a:r>
          </a:p>
        </p:txBody>
      </p:sp>
      <p:pic>
        <p:nvPicPr>
          <p:cNvPr id="2" name="Picture 1" title="Educator videorecords child bouncing ball"/>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263" y="2285488"/>
            <a:ext cx="4062714" cy="2708476"/>
          </a:xfrm>
          <a:prstGeom prst="rect">
            <a:avLst/>
          </a:prstGeom>
        </p:spPr>
      </p:pic>
      <p:sp>
        <p:nvSpPr>
          <p:cNvPr id="5" name="Shape 154"/>
          <p:cNvSpPr txBox="1"/>
          <p:nvPr/>
        </p:nvSpPr>
        <p:spPr>
          <a:xfrm>
            <a:off x="386698" y="6415415"/>
            <a:ext cx="1609959" cy="234171"/>
          </a:xfrm>
          <a:prstGeom prst="rect">
            <a:avLst/>
          </a:prstGeom>
          <a:noFill/>
          <a:ln>
            <a:noFill/>
          </a:ln>
        </p:spPr>
        <p:txBody>
          <a:bodyPr lIns="91425" tIns="45700" rIns="91425" bIns="45700" anchor="t" anchorCtr="0">
            <a:noAutofit/>
          </a:bodyPr>
          <a:lstStyle/>
          <a:p>
            <a:pPr lvl="0">
              <a:buSzPct val="25000"/>
            </a:pPr>
            <a:r>
              <a:rPr lang="en-US" sz="900" b="0" i="0" u="none" strike="noStrike" cap="none" dirty="0">
                <a:solidFill>
                  <a:schemeClr val="tx1"/>
                </a:solidFill>
                <a:latin typeface="Arial" charset="0"/>
                <a:ea typeface="Arial" charset="0"/>
                <a:cs typeface="Arial" charset="0"/>
                <a:sym typeface="Arial"/>
              </a:rPr>
              <a:t>Image credit: </a:t>
            </a:r>
            <a:r>
              <a:rPr lang="en-US" sz="900" kern="1200" dirty="0">
                <a:solidFill>
                  <a:schemeClr val="tx1"/>
                </a:solidFill>
                <a:latin typeface="Arial" charset="0"/>
                <a:ea typeface="Arial" charset="0"/>
                <a:cs typeface="Arial" charset="0"/>
                <a:sym typeface="Calibri"/>
              </a:rPr>
              <a:t>EarlyEdU</a:t>
            </a:r>
            <a:endParaRPr lang="en-US" sz="900" b="0" i="0" u="none" strike="noStrike" cap="none" dirty="0">
              <a:solidFill>
                <a:schemeClr val="tx1"/>
              </a:solidFill>
              <a:latin typeface="Arial" charset="0"/>
              <a:ea typeface="Arial" charset="0"/>
              <a:cs typeface="Arial" charset="0"/>
              <a:sym typeface="Arial"/>
            </a:endParaRPr>
          </a:p>
        </p:txBody>
      </p:sp>
    </p:spTree>
    <p:extLst>
      <p:ext uri="{BB962C8B-B14F-4D97-AF65-F5344CB8AC3E}">
        <p14:creationId xmlns:p14="http://schemas.microsoft.com/office/powerpoint/2010/main" val="1129572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idx="1"/>
          </p:nvPr>
        </p:nvSpPr>
        <p:spPr>
          <a:prstGeom prst="rect">
            <a:avLst/>
          </a:prstGeom>
          <a:noFill/>
          <a:ln>
            <a:noFill/>
          </a:ln>
        </p:spPr>
        <p:txBody>
          <a:bodyPr lIns="91425" tIns="45700" rIns="91425" bIns="45700" anchor="t" anchorCtr="0">
            <a:noAutofit/>
          </a:bodyPr>
          <a:lstStyle/>
          <a:p>
            <a:pPr marL="0" lvl="0" indent="0">
              <a:spcBef>
                <a:spcPts val="0"/>
              </a:spcBef>
              <a:spcAft>
                <a:spcPts val="2400"/>
              </a:spcAft>
              <a:buSzPct val="25000"/>
              <a:buNone/>
            </a:pPr>
            <a:r>
              <a:rPr lang="en-US" b="1" dirty="0"/>
              <a:t>Using Video to Share With Family Members </a:t>
            </a:r>
            <a:endParaRPr lang="en-US" i="1" dirty="0"/>
          </a:p>
          <a:p>
            <a:pPr marL="0" lvl="0" indent="0">
              <a:spcBef>
                <a:spcPts val="600"/>
              </a:spcBef>
              <a:spcAft>
                <a:spcPts val="1200"/>
              </a:spcAft>
              <a:buSzPct val="25000"/>
              <a:buNone/>
            </a:pPr>
            <a:r>
              <a:rPr lang="en-US" dirty="0"/>
              <a:t>Watch Megan </a:t>
            </a:r>
            <a:r>
              <a:rPr lang="en-US" b="0" i="0" u="none" strike="noStrike" cap="none" dirty="0">
                <a:solidFill>
                  <a:schemeClr val="dk1"/>
                </a:solidFill>
                <a:sym typeface="Arial"/>
              </a:rPr>
              <a:t>Klish Fibbe, physical </a:t>
            </a:r>
            <a:r>
              <a:rPr lang="en-US" dirty="0"/>
              <a:t>t</a:t>
            </a:r>
            <a:r>
              <a:rPr lang="en-US" b="0" i="0" u="none" strike="noStrike" cap="none" dirty="0">
                <a:solidFill>
                  <a:schemeClr val="dk1"/>
                </a:solidFill>
                <a:sym typeface="Arial"/>
              </a:rPr>
              <a:t>herapist, share information with families.</a:t>
            </a:r>
          </a:p>
          <a:p>
            <a:pPr marL="274320" marR="0" lvl="0" indent="-274320" algn="l" rtl="0">
              <a:spcBef>
                <a:spcPts val="600"/>
              </a:spcBef>
              <a:spcAft>
                <a:spcPts val="600"/>
              </a:spcAft>
              <a:buClr>
                <a:schemeClr val="dk1"/>
              </a:buClr>
              <a:buSzPct val="98666"/>
              <a:buFont typeface="Arial"/>
              <a:buChar char="•"/>
            </a:pPr>
            <a:r>
              <a:rPr lang="en-US" b="0" i="0" u="none" strike="noStrike" cap="none" dirty="0">
                <a:solidFill>
                  <a:schemeClr val="dk1"/>
                </a:solidFill>
                <a:sym typeface="Arial"/>
              </a:rPr>
              <a:t>How does Megan use video in her work with families? </a:t>
            </a:r>
          </a:p>
          <a:p>
            <a:pPr marL="274320" marR="0" lvl="0" indent="-274320" algn="l" rtl="0">
              <a:spcBef>
                <a:spcPts val="600"/>
              </a:spcBef>
              <a:spcAft>
                <a:spcPts val="600"/>
              </a:spcAft>
              <a:buClr>
                <a:schemeClr val="dk1"/>
              </a:buClr>
              <a:buSzPct val="98666"/>
              <a:buFont typeface="Arial"/>
              <a:buChar char="•"/>
            </a:pPr>
            <a:r>
              <a:rPr lang="en-US" b="0" i="0" u="none" strike="noStrike" cap="none" dirty="0">
                <a:solidFill>
                  <a:schemeClr val="dk1"/>
                </a:solidFill>
                <a:sym typeface="Arial"/>
              </a:rPr>
              <a:t>How does </a:t>
            </a:r>
            <a:r>
              <a:rPr lang="en-US" b="0" i="0" u="none" strike="noStrike" cap="none" dirty="0">
                <a:solidFill>
                  <a:schemeClr val="tx1"/>
                </a:solidFill>
                <a:sym typeface="Arial"/>
              </a:rPr>
              <a:t>video </a:t>
            </a:r>
            <a:r>
              <a:rPr lang="en-US" b="0" i="0" u="none" strike="noStrike" cap="none" dirty="0">
                <a:solidFill>
                  <a:schemeClr val="dk1"/>
                </a:solidFill>
                <a:sym typeface="Arial"/>
              </a:rPr>
              <a:t>support their work together? The family?</a:t>
            </a:r>
          </a:p>
        </p:txBody>
      </p:sp>
    </p:spTree>
    <p:extLst>
      <p:ext uri="{BB962C8B-B14F-4D97-AF65-F5344CB8AC3E}">
        <p14:creationId xmlns:p14="http://schemas.microsoft.com/office/powerpoint/2010/main" val="1654015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4" name="TextBox 3"/>
          <p:cNvSpPr txBox="1"/>
          <p:nvPr/>
        </p:nvSpPr>
        <p:spPr>
          <a:xfrm>
            <a:off x="660400" y="3920567"/>
            <a:ext cx="7958668" cy="1077218"/>
          </a:xfrm>
          <a:prstGeom prst="rect">
            <a:avLst/>
          </a:prstGeom>
          <a:noFill/>
        </p:spPr>
        <p:txBody>
          <a:bodyPr wrap="square" rtlCol="0">
            <a:spAutoFit/>
          </a:bodyPr>
          <a:lstStyle/>
          <a:p>
            <a:pPr algn="ctr"/>
            <a:r>
              <a:rPr lang="en-US" sz="3200" dirty="0">
                <a:solidFill>
                  <a:schemeClr val="bg1"/>
                </a:solidFill>
              </a:rPr>
              <a:t>VIDEO: Using Video to Share With </a:t>
            </a:r>
            <a:br>
              <a:rPr lang="en-US" sz="3200" dirty="0">
                <a:solidFill>
                  <a:schemeClr val="bg1"/>
                </a:solidFill>
              </a:rPr>
            </a:br>
            <a:r>
              <a:rPr lang="en-US" sz="3200" dirty="0">
                <a:solidFill>
                  <a:schemeClr val="bg1"/>
                </a:solidFill>
              </a:rPr>
              <a:t>Family Members</a:t>
            </a:r>
          </a:p>
        </p:txBody>
      </p:sp>
      <p:pic>
        <p:nvPicPr>
          <p:cNvPr id="5" name="Picture 4" descr="Click the icon to go to the &quot;Using Video to Share With Family Members&quot; video web page." title="Video camera icon">
            <a:hlinkClick r:id="rId3" tooltip="Go to video web page"/>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00916" y="1876728"/>
            <a:ext cx="2908300" cy="1740682"/>
          </a:xfrm>
          <a:prstGeom prst="rect">
            <a:avLst/>
          </a:prstGeom>
        </p:spPr>
      </p:pic>
    </p:spTree>
    <p:extLst>
      <p:ext uri="{BB962C8B-B14F-4D97-AF65-F5344CB8AC3E}">
        <p14:creationId xmlns:p14="http://schemas.microsoft.com/office/powerpoint/2010/main" val="294335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l" rtl="0">
              <a:spcBef>
                <a:spcPts val="0"/>
              </a:spcBef>
              <a:spcAft>
                <a:spcPts val="2400"/>
              </a:spcAft>
              <a:buClr>
                <a:schemeClr val="dk1"/>
              </a:buClr>
              <a:buSzPct val="100000"/>
              <a:buNone/>
            </a:pPr>
            <a:r>
              <a:rPr lang="en-US" sz="3200" b="1" i="0" u="none" strike="noStrike" cap="none" dirty="0">
                <a:solidFill>
                  <a:schemeClr val="dk1"/>
                </a:solidFill>
                <a:latin typeface="Arial"/>
                <a:ea typeface="Arial"/>
                <a:cs typeface="Arial"/>
                <a:sym typeface="Arial"/>
              </a:rPr>
              <a:t>Video Debrief</a:t>
            </a:r>
            <a:endParaRPr lang="en-US" sz="2800" b="1" dirty="0">
              <a:solidFill>
                <a:schemeClr val="dk1"/>
              </a:solidFill>
              <a:ea typeface="Arial"/>
              <a:sym typeface="Arial"/>
            </a:endParaRPr>
          </a:p>
          <a:p>
            <a:pPr marL="0" marR="0" lvl="0" indent="0" algn="l" rtl="0">
              <a:spcBef>
                <a:spcPts val="600"/>
              </a:spcBef>
              <a:spcAft>
                <a:spcPts val="1200"/>
              </a:spcAft>
              <a:buClr>
                <a:schemeClr val="dk1"/>
              </a:buClr>
              <a:buSzPct val="100000"/>
              <a:buNone/>
            </a:pPr>
            <a:r>
              <a:rPr lang="en-US" sz="3200" i="0" u="none" strike="noStrike" cap="none" dirty="0">
                <a:solidFill>
                  <a:schemeClr val="dk1"/>
                </a:solidFill>
                <a:latin typeface="Arial"/>
                <a:ea typeface="Arial"/>
                <a:cs typeface="Arial"/>
                <a:sym typeface="Arial"/>
              </a:rPr>
              <a:t>Megan’s use of video:</a:t>
            </a:r>
          </a:p>
          <a:p>
            <a:pPr marL="274320" marR="0" lvl="0" indent="-274320" algn="l" rtl="0">
              <a:spcBef>
                <a:spcPts val="600"/>
              </a:spcBef>
              <a:spcAft>
                <a:spcPts val="600"/>
              </a:spcAft>
              <a:buClr>
                <a:schemeClr val="dk1"/>
              </a:buClr>
              <a:buSzPct val="100000"/>
              <a:buFont typeface="Arial"/>
              <a:buChar char="•"/>
            </a:pPr>
            <a:r>
              <a:rPr lang="en-US" sz="3200" b="0" i="0" u="none" strike="noStrike" cap="none" dirty="0">
                <a:solidFill>
                  <a:schemeClr val="dk1"/>
                </a:solidFill>
                <a:latin typeface="Arial"/>
                <a:ea typeface="Arial"/>
                <a:cs typeface="Arial"/>
                <a:sym typeface="Arial"/>
              </a:rPr>
              <a:t>Includes important caregivers and family members. </a:t>
            </a:r>
          </a:p>
          <a:p>
            <a:pPr marL="274320" marR="0" lvl="0" indent="-274320" algn="l" rtl="0">
              <a:spcBef>
                <a:spcPts val="600"/>
              </a:spcBef>
              <a:spcAft>
                <a:spcPts val="600"/>
              </a:spcAft>
              <a:buClr>
                <a:schemeClr val="dk1"/>
              </a:buClr>
              <a:buSzPct val="100000"/>
              <a:buFont typeface="Arial"/>
              <a:buChar char="•"/>
            </a:pPr>
            <a:r>
              <a:rPr lang="en-US" sz="3200" b="0" i="0" u="none" strike="noStrike" cap="none" dirty="0">
                <a:solidFill>
                  <a:schemeClr val="dk1"/>
                </a:solidFill>
                <a:latin typeface="Arial"/>
                <a:ea typeface="Arial"/>
                <a:cs typeface="Arial"/>
                <a:sym typeface="Arial"/>
              </a:rPr>
              <a:t>Allows family members </a:t>
            </a:r>
            <a:br>
              <a:rPr lang="en-US" sz="3200" b="0" i="0" u="none" strike="noStrike" cap="none" dirty="0">
                <a:solidFill>
                  <a:schemeClr val="dk1"/>
                </a:solidFill>
                <a:latin typeface="Arial"/>
                <a:ea typeface="Arial"/>
                <a:cs typeface="Arial"/>
                <a:sym typeface="Arial"/>
              </a:rPr>
            </a:br>
            <a:r>
              <a:rPr lang="en-US" sz="3200" b="0" i="0" u="none" strike="noStrike" cap="none" dirty="0">
                <a:solidFill>
                  <a:schemeClr val="dk1"/>
                </a:solidFill>
                <a:latin typeface="Arial"/>
                <a:ea typeface="Arial"/>
                <a:cs typeface="Arial"/>
                <a:sym typeface="Arial"/>
              </a:rPr>
              <a:t>to implement strategies.</a:t>
            </a:r>
          </a:p>
          <a:p>
            <a:pPr marL="274320" marR="0" lvl="0" indent="-274320" algn="l" rtl="0">
              <a:spcBef>
                <a:spcPts val="600"/>
              </a:spcBef>
              <a:spcAft>
                <a:spcPts val="600"/>
              </a:spcAft>
              <a:buClr>
                <a:schemeClr val="dk1"/>
              </a:buClr>
              <a:buSzPct val="100000"/>
              <a:buFont typeface="Arial"/>
              <a:buChar char="•"/>
            </a:pPr>
            <a:r>
              <a:rPr lang="en-US" sz="3200" b="0" i="0" u="none" strike="noStrike" cap="none" dirty="0">
                <a:solidFill>
                  <a:schemeClr val="tx1"/>
                </a:solidFill>
                <a:latin typeface="Arial"/>
                <a:ea typeface="Arial"/>
                <a:cs typeface="Arial"/>
                <a:sym typeface="Arial"/>
              </a:rPr>
              <a:t>Highlights family competence.</a:t>
            </a:r>
          </a:p>
          <a:p>
            <a:pPr marL="274320" marR="0" lvl="0" indent="-274320" algn="l" rtl="0">
              <a:spcBef>
                <a:spcPts val="600"/>
              </a:spcBef>
              <a:spcAft>
                <a:spcPts val="600"/>
              </a:spcAft>
              <a:buClr>
                <a:schemeClr val="dk1"/>
              </a:buClr>
              <a:buSzPct val="100000"/>
              <a:buFont typeface="Arial"/>
              <a:buChar char="•"/>
            </a:pPr>
            <a:r>
              <a:rPr lang="en-US" dirty="0">
                <a:solidFill>
                  <a:schemeClr val="tx1"/>
                </a:solidFill>
              </a:rPr>
              <a:t>Offers the child multiple </a:t>
            </a:r>
            <a:br>
              <a:rPr lang="en-US" dirty="0">
                <a:solidFill>
                  <a:schemeClr val="tx1"/>
                </a:solidFill>
              </a:rPr>
            </a:br>
            <a:r>
              <a:rPr lang="en-US" dirty="0">
                <a:solidFill>
                  <a:schemeClr val="tx1"/>
                </a:solidFill>
              </a:rPr>
              <a:t>learning opportunities.</a:t>
            </a:r>
            <a:endParaRPr lang="en-US" sz="32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82741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rgbClr val="179339"/>
              </a:buClr>
              <a:buSzPct val="25000"/>
              <a:buFont typeface="Arial"/>
              <a:buNone/>
            </a:pPr>
            <a:r>
              <a:rPr lang="en-US" b="1" i="0" u="none" strike="noStrike" cap="none" dirty="0">
                <a:latin typeface="Arial"/>
                <a:ea typeface="Arial"/>
                <a:cs typeface="Arial"/>
                <a:sym typeface="Arial"/>
              </a:rPr>
              <a:t>Keep It REAL</a:t>
            </a:r>
          </a:p>
        </p:txBody>
      </p:sp>
      <p:sp>
        <p:nvSpPr>
          <p:cNvPr id="264" name="Shape 264"/>
          <p:cNvSpPr txBox="1">
            <a:spLocks noGrp="1"/>
          </p:cNvSpPr>
          <p:nvPr>
            <p:ph idx="1"/>
          </p:nvPr>
        </p:nvSpPr>
        <p:spPr>
          <a:xfrm>
            <a:off x="4559807" y="2197510"/>
            <a:ext cx="4135957" cy="3823820"/>
          </a:xfrm>
          <a:prstGeom prst="rect">
            <a:avLst/>
          </a:prstGeom>
          <a:noFill/>
          <a:ln>
            <a:noFill/>
          </a:ln>
        </p:spPr>
        <p:txBody>
          <a:bodyPr lIns="91425" tIns="45700" rIns="91425" bIns="45700" anchor="t" anchorCtr="0">
            <a:noAutofit/>
          </a:bodyPr>
          <a:lstStyle/>
          <a:p>
            <a:pPr marL="0" marR="0" lvl="0" indent="0" algn="l" rtl="0">
              <a:spcBef>
                <a:spcPts val="0"/>
              </a:spcBef>
              <a:spcAft>
                <a:spcPts val="2400"/>
              </a:spcAft>
              <a:buClr>
                <a:schemeClr val="dk1"/>
              </a:buClr>
              <a:buSzPct val="100000"/>
              <a:buNone/>
            </a:pPr>
            <a:r>
              <a:rPr lang="en-US" sz="3200" b="1" i="0" u="none" strike="noStrike" cap="none" dirty="0">
                <a:solidFill>
                  <a:schemeClr val="dk1"/>
                </a:solidFill>
                <a:latin typeface="Arial"/>
                <a:ea typeface="Arial"/>
                <a:cs typeface="Arial"/>
                <a:sym typeface="Arial"/>
              </a:rPr>
              <a:t>R</a:t>
            </a:r>
            <a:r>
              <a:rPr lang="en-US" sz="3200" b="0" i="0" u="none" strike="noStrike" cap="none" dirty="0">
                <a:solidFill>
                  <a:schemeClr val="dk1"/>
                </a:solidFill>
                <a:latin typeface="Arial"/>
                <a:ea typeface="Arial"/>
                <a:cs typeface="Arial"/>
                <a:sym typeface="Arial"/>
              </a:rPr>
              <a:t>elaxed</a:t>
            </a:r>
          </a:p>
          <a:p>
            <a:pPr marL="0" marR="0" lvl="0" indent="0" algn="l" rtl="0">
              <a:spcBef>
                <a:spcPts val="640"/>
              </a:spcBef>
              <a:spcAft>
                <a:spcPts val="2400"/>
              </a:spcAft>
              <a:buClr>
                <a:schemeClr val="dk1"/>
              </a:buClr>
              <a:buSzPct val="100000"/>
              <a:buNone/>
            </a:pPr>
            <a:r>
              <a:rPr lang="en-US" sz="3200" b="1" i="0" u="none" strike="noStrike" cap="none" dirty="0">
                <a:solidFill>
                  <a:schemeClr val="dk1"/>
                </a:solidFill>
                <a:latin typeface="Arial"/>
                <a:ea typeface="Arial"/>
                <a:cs typeface="Arial"/>
                <a:sym typeface="Arial"/>
              </a:rPr>
              <a:t>E</a:t>
            </a:r>
            <a:r>
              <a:rPr lang="en-US" sz="3200" b="0" i="0" u="none" strike="noStrike" cap="none" dirty="0">
                <a:solidFill>
                  <a:schemeClr val="dk1"/>
                </a:solidFill>
                <a:latin typeface="Arial"/>
                <a:ea typeface="Arial"/>
                <a:cs typeface="Arial"/>
                <a:sym typeface="Arial"/>
              </a:rPr>
              <a:t>qual</a:t>
            </a:r>
          </a:p>
          <a:p>
            <a:pPr marL="0" marR="0" lvl="0" indent="0" algn="l" rtl="0">
              <a:spcBef>
                <a:spcPts val="640"/>
              </a:spcBef>
              <a:spcAft>
                <a:spcPts val="2400"/>
              </a:spcAft>
              <a:buClr>
                <a:schemeClr val="dk1"/>
              </a:buClr>
              <a:buSzPct val="100000"/>
              <a:buNone/>
            </a:pPr>
            <a:r>
              <a:rPr lang="en-US" sz="3200" b="1" i="0" u="none" strike="noStrike" cap="none" dirty="0">
                <a:solidFill>
                  <a:schemeClr val="dk1"/>
                </a:solidFill>
                <a:latin typeface="Arial"/>
                <a:ea typeface="Arial"/>
                <a:cs typeface="Arial"/>
                <a:sym typeface="Arial"/>
              </a:rPr>
              <a:t>A</a:t>
            </a:r>
            <a:r>
              <a:rPr lang="en-US" sz="3200" b="0" i="0" u="none" strike="noStrike" cap="none" dirty="0">
                <a:solidFill>
                  <a:schemeClr val="dk1"/>
                </a:solidFill>
                <a:latin typeface="Arial"/>
                <a:ea typeface="Arial"/>
                <a:cs typeface="Arial"/>
                <a:sym typeface="Arial"/>
              </a:rPr>
              <a:t>ccessible</a:t>
            </a:r>
          </a:p>
          <a:p>
            <a:pPr marL="0" marR="0" lvl="0" indent="0" algn="l" rtl="0">
              <a:spcBef>
                <a:spcPts val="640"/>
              </a:spcBef>
              <a:spcAft>
                <a:spcPts val="2400"/>
              </a:spcAft>
              <a:buClr>
                <a:schemeClr val="dk1"/>
              </a:buClr>
              <a:buSzPct val="100000"/>
              <a:buNone/>
            </a:pPr>
            <a:r>
              <a:rPr lang="en-US" sz="3200" b="1" i="0" u="none" strike="noStrike" cap="none" dirty="0">
                <a:solidFill>
                  <a:schemeClr val="dk1"/>
                </a:solidFill>
                <a:latin typeface="Arial"/>
                <a:ea typeface="Arial"/>
                <a:cs typeface="Arial"/>
                <a:sym typeface="Arial"/>
              </a:rPr>
              <a:t>L</a:t>
            </a:r>
            <a:r>
              <a:rPr lang="en-US" sz="3200" b="0" i="0" u="none" strike="noStrike" cap="none" dirty="0">
                <a:solidFill>
                  <a:schemeClr val="dk1"/>
                </a:solidFill>
                <a:latin typeface="Arial"/>
                <a:ea typeface="Arial"/>
                <a:cs typeface="Arial"/>
                <a:sym typeface="Arial"/>
              </a:rPr>
              <a:t>earning-focused</a:t>
            </a:r>
          </a:p>
        </p:txBody>
      </p:sp>
      <p:pic>
        <p:nvPicPr>
          <p:cNvPr id="5" name="Picture 4" title="REAL Poster"/>
          <p:cNvPicPr>
            <a:picLocks noChangeAspect="1"/>
          </p:cNvPicPr>
          <p:nvPr/>
        </p:nvPicPr>
        <p:blipFill>
          <a:blip r:embed="rId3"/>
          <a:stretch>
            <a:fillRect/>
          </a:stretch>
        </p:blipFill>
        <p:spPr>
          <a:xfrm>
            <a:off x="497696" y="1761016"/>
            <a:ext cx="3338049" cy="4260314"/>
          </a:xfrm>
          <a:prstGeom prst="rect">
            <a:avLst/>
          </a:prstGeom>
          <a:ln>
            <a:solidFill>
              <a:schemeClr val="tx1"/>
            </a:solidFill>
          </a:ln>
        </p:spPr>
      </p:pic>
    </p:spTree>
    <p:extLst>
      <p:ext uri="{BB962C8B-B14F-4D97-AF65-F5344CB8AC3E}">
        <p14:creationId xmlns:p14="http://schemas.microsoft.com/office/powerpoint/2010/main" val="3540362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prstGeom prst="rect">
            <a:avLst/>
          </a:prstGeom>
          <a:noFill/>
          <a:ln w="12700" cap="flat" cmpd="sng">
            <a:no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dirty="0"/>
              <a:t>Acting on Shared Information</a:t>
            </a:r>
            <a:endParaRPr lang="en-US" sz="3600" b="1"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008863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Co-Designing Activities</a:t>
            </a:r>
          </a:p>
        </p:txBody>
      </p:sp>
      <p:sp>
        <p:nvSpPr>
          <p:cNvPr id="6" name="Text Placeholder 5"/>
          <p:cNvSpPr>
            <a:spLocks noGrp="1"/>
          </p:cNvSpPr>
          <p:nvPr>
            <p:ph idx="1"/>
          </p:nvPr>
        </p:nvSpPr>
        <p:spPr>
          <a:xfrm>
            <a:off x="4357687" y="1470429"/>
            <a:ext cx="4338077" cy="4525963"/>
          </a:xfrm>
        </p:spPr>
        <p:txBody>
          <a:bodyPr/>
          <a:lstStyle/>
          <a:p>
            <a:pPr marL="203200" indent="0">
              <a:buNone/>
            </a:pPr>
            <a:r>
              <a:rPr lang="en-US" dirty="0"/>
              <a:t>Families and educators can collaborate to design activities to foster children’s learning and development at home and in the early learning environment and community.</a:t>
            </a:r>
          </a:p>
        </p:txBody>
      </p:sp>
      <p:pic>
        <p:nvPicPr>
          <p:cNvPr id="2" name="Picture 1" title="Child rides tricycle"/>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6164" y="1592826"/>
            <a:ext cx="3791204" cy="4434348"/>
          </a:xfrm>
          <a:prstGeom prst="rect">
            <a:avLst/>
          </a:prstGeom>
        </p:spPr>
      </p:pic>
      <p:sp>
        <p:nvSpPr>
          <p:cNvPr id="7" name="Shape 154"/>
          <p:cNvSpPr txBox="1"/>
          <p:nvPr/>
        </p:nvSpPr>
        <p:spPr>
          <a:xfrm>
            <a:off x="376279" y="6431186"/>
            <a:ext cx="1609959" cy="234171"/>
          </a:xfrm>
          <a:prstGeom prst="rect">
            <a:avLst/>
          </a:prstGeom>
          <a:noFill/>
          <a:ln>
            <a:noFill/>
          </a:ln>
        </p:spPr>
        <p:txBody>
          <a:bodyPr lIns="91425" tIns="45700" rIns="91425" bIns="45700" anchor="t" anchorCtr="0">
            <a:noAutofit/>
          </a:bodyPr>
          <a:lstStyle/>
          <a:p>
            <a:pPr lvl="0">
              <a:buSzPct val="25000"/>
            </a:pPr>
            <a:r>
              <a:rPr lang="en-US" sz="900" b="0" i="0" u="none" strike="noStrike" cap="none" dirty="0">
                <a:solidFill>
                  <a:schemeClr val="tx1"/>
                </a:solidFill>
                <a:latin typeface="Arial" charset="0"/>
                <a:ea typeface="Arial" charset="0"/>
                <a:cs typeface="Arial" charset="0"/>
                <a:sym typeface="Arial"/>
              </a:rPr>
              <a:t>Image credit: </a:t>
            </a:r>
            <a:r>
              <a:rPr lang="en-US" sz="900" kern="1200" dirty="0">
                <a:solidFill>
                  <a:schemeClr val="tx1"/>
                </a:solidFill>
                <a:latin typeface="Arial" charset="0"/>
                <a:ea typeface="Arial" charset="0"/>
                <a:cs typeface="Arial" charset="0"/>
                <a:sym typeface="Calibri"/>
              </a:rPr>
              <a:t>EarlyEdU</a:t>
            </a:r>
            <a:endParaRPr lang="en-US" sz="900" b="0" i="0" u="none" strike="noStrike" cap="none" dirty="0">
              <a:solidFill>
                <a:schemeClr val="tx1"/>
              </a:solidFill>
              <a:latin typeface="Arial" charset="0"/>
              <a:ea typeface="Arial" charset="0"/>
              <a:cs typeface="Arial" charset="0"/>
              <a:sym typeface="Arial"/>
            </a:endParaRPr>
          </a:p>
        </p:txBody>
      </p:sp>
    </p:spTree>
    <p:extLst>
      <p:ext uri="{BB962C8B-B14F-4D97-AF65-F5344CB8AC3E}">
        <p14:creationId xmlns:p14="http://schemas.microsoft.com/office/powerpoint/2010/main" val="4001970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Steps</a:t>
            </a:r>
          </a:p>
        </p:txBody>
      </p:sp>
      <p:sp>
        <p:nvSpPr>
          <p:cNvPr id="3" name="Text Placeholder 2"/>
          <p:cNvSpPr>
            <a:spLocks noGrp="1"/>
          </p:cNvSpPr>
          <p:nvPr>
            <p:ph idx="1"/>
          </p:nvPr>
        </p:nvSpPr>
        <p:spPr>
          <a:xfrm>
            <a:off x="466165" y="1683359"/>
            <a:ext cx="8229600" cy="4823767"/>
          </a:xfrm>
        </p:spPr>
        <p:txBody>
          <a:bodyPr/>
          <a:lstStyle/>
          <a:p>
            <a:pPr marL="0" indent="0">
              <a:spcAft>
                <a:spcPts val="1200"/>
              </a:spcAft>
              <a:buNone/>
            </a:pPr>
            <a:r>
              <a:rPr lang="en-US" sz="3000" dirty="0"/>
              <a:t>Steps that family-educator partnerships </a:t>
            </a:r>
            <a:br>
              <a:rPr lang="en-US" sz="3000" dirty="0"/>
            </a:br>
            <a:r>
              <a:rPr lang="en-US" sz="3000" dirty="0"/>
              <a:t>can take include:</a:t>
            </a:r>
          </a:p>
          <a:p>
            <a:pPr marL="409575" indent="-234950">
              <a:spcBef>
                <a:spcPts val="720"/>
              </a:spcBef>
              <a:spcAft>
                <a:spcPts val="600"/>
              </a:spcAft>
            </a:pPr>
            <a:r>
              <a:rPr lang="en-US" sz="3000" dirty="0"/>
              <a:t>Translating information into </a:t>
            </a:r>
            <a:r>
              <a:rPr lang="en-US" sz="3000" dirty="0">
                <a:solidFill>
                  <a:srgbClr val="000000"/>
                </a:solidFill>
              </a:rPr>
              <a:t>everyday activities.</a:t>
            </a:r>
          </a:p>
          <a:p>
            <a:pPr marL="409575" indent="-234950">
              <a:spcBef>
                <a:spcPts val="720"/>
              </a:spcBef>
              <a:spcAft>
                <a:spcPts val="600"/>
              </a:spcAft>
            </a:pPr>
            <a:r>
              <a:rPr lang="en-US" sz="3000" dirty="0"/>
              <a:t>Finding </a:t>
            </a:r>
            <a:r>
              <a:rPr lang="en-US" sz="3000" dirty="0">
                <a:solidFill>
                  <a:srgbClr val="000000"/>
                </a:solidFill>
              </a:rPr>
              <a:t>community resources </a:t>
            </a:r>
            <a:r>
              <a:rPr lang="en-US" sz="3000" dirty="0"/>
              <a:t>to support children’s learning.</a:t>
            </a:r>
          </a:p>
          <a:p>
            <a:pPr marL="409575" indent="-234950">
              <a:spcBef>
                <a:spcPts val="720"/>
              </a:spcBef>
              <a:spcAft>
                <a:spcPts val="600"/>
              </a:spcAft>
            </a:pPr>
            <a:r>
              <a:rPr lang="en-US" sz="3000" dirty="0"/>
              <a:t>Describing children’s accomplishments, strengths, and challenges as they</a:t>
            </a:r>
            <a:r>
              <a:rPr lang="en-US" sz="3000" dirty="0">
                <a:solidFill>
                  <a:srgbClr val="000000"/>
                </a:solidFill>
              </a:rPr>
              <a:t> transition to new learning environments.</a:t>
            </a:r>
          </a:p>
        </p:txBody>
      </p:sp>
    </p:spTree>
    <p:extLst>
      <p:ext uri="{BB962C8B-B14F-4D97-AF65-F5344CB8AC3E}">
        <p14:creationId xmlns:p14="http://schemas.microsoft.com/office/powerpoint/2010/main" val="195540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l" rtl="0">
              <a:spcBef>
                <a:spcPts val="0"/>
              </a:spcBef>
              <a:spcAft>
                <a:spcPts val="2400"/>
              </a:spcAft>
              <a:buClr>
                <a:schemeClr val="dk1"/>
              </a:buClr>
              <a:buSzPct val="25000"/>
              <a:buFont typeface="Arial"/>
              <a:buNone/>
            </a:pPr>
            <a:r>
              <a:rPr lang="en-US" sz="3200" b="1" u="none" strike="noStrike" cap="none" dirty="0">
                <a:solidFill>
                  <a:schemeClr val="dk1"/>
                </a:solidFill>
                <a:latin typeface="Arial"/>
                <a:ea typeface="Arial"/>
                <a:cs typeface="Arial"/>
                <a:sym typeface="Arial"/>
              </a:rPr>
              <a:t>Role Play: Keep It REAL</a:t>
            </a:r>
            <a:endParaRPr sz="1800" b="0" i="0" u="none" strike="noStrike" cap="none" dirty="0">
              <a:solidFill>
                <a:schemeClr val="dk1"/>
              </a:solidFill>
              <a:latin typeface="Arial"/>
              <a:ea typeface="Arial"/>
              <a:cs typeface="Arial"/>
              <a:sym typeface="Arial"/>
            </a:endParaRPr>
          </a:p>
          <a:p>
            <a:pPr marL="274320" marR="0" lvl="0" indent="-274320" algn="l" rtl="0">
              <a:spcBef>
                <a:spcPts val="640"/>
              </a:spcBef>
              <a:spcAft>
                <a:spcPts val="600"/>
              </a:spcAft>
              <a:buClr>
                <a:schemeClr val="dk1"/>
              </a:buClr>
              <a:buSzPct val="100000"/>
              <a:buFont typeface="Arial"/>
              <a:buChar char="•"/>
            </a:pPr>
            <a:r>
              <a:rPr lang="en-US" sz="3200" b="0" i="0" u="none" strike="noStrike" cap="none" dirty="0">
                <a:solidFill>
                  <a:schemeClr val="dk1"/>
                </a:solidFill>
                <a:latin typeface="Arial"/>
                <a:ea typeface="Arial"/>
                <a:cs typeface="Arial"/>
                <a:sym typeface="Arial"/>
              </a:rPr>
              <a:t>Read Jonathan’s case study. </a:t>
            </a:r>
          </a:p>
          <a:p>
            <a:pPr marL="274320" marR="0" lvl="0" indent="-274320" algn="l" rtl="0">
              <a:spcBef>
                <a:spcPts val="640"/>
              </a:spcBef>
              <a:spcAft>
                <a:spcPts val="600"/>
              </a:spcAft>
              <a:buClr>
                <a:schemeClr val="dk1"/>
              </a:buClr>
              <a:buSzPct val="100000"/>
              <a:buFont typeface="Arial"/>
              <a:buChar char="•"/>
            </a:pPr>
            <a:r>
              <a:rPr lang="en-US" sz="3200" b="0" i="0" u="none" strike="noStrike" cap="none" dirty="0">
                <a:solidFill>
                  <a:schemeClr val="dk1"/>
                </a:solidFill>
                <a:latin typeface="Arial"/>
                <a:ea typeface="Arial"/>
                <a:cs typeface="Arial"/>
                <a:sym typeface="Arial"/>
              </a:rPr>
              <a:t>In groups of two or three, </a:t>
            </a:r>
            <a:br>
              <a:rPr lang="en-US" sz="3200" b="0" i="0" u="none" strike="noStrike" cap="none" dirty="0">
                <a:solidFill>
                  <a:schemeClr val="dk1"/>
                </a:solidFill>
                <a:latin typeface="Arial"/>
                <a:ea typeface="Arial"/>
                <a:cs typeface="Arial"/>
                <a:sym typeface="Arial"/>
              </a:rPr>
            </a:br>
            <a:r>
              <a:rPr lang="en-US" sz="3200" b="0" i="0" u="none" strike="noStrike" cap="none" dirty="0">
                <a:solidFill>
                  <a:schemeClr val="dk1"/>
                </a:solidFill>
                <a:latin typeface="Arial"/>
                <a:ea typeface="Arial"/>
                <a:cs typeface="Arial"/>
                <a:sym typeface="Arial"/>
              </a:rPr>
              <a:t>role play a learning-focused conversation. </a:t>
            </a:r>
          </a:p>
          <a:p>
            <a:pPr marL="832104" lvl="1" indent="-457200">
              <a:spcBef>
                <a:spcPts val="600"/>
              </a:spcBef>
              <a:spcAft>
                <a:spcPts val="400"/>
              </a:spcAft>
              <a:buFont typeface=".AppleSystemUIFont" charset="-120"/>
              <a:buChar char="–"/>
            </a:pPr>
            <a:r>
              <a:rPr lang="en-US" sz="3000" b="0" i="0" u="none" strike="noStrike" cap="none" dirty="0">
                <a:solidFill>
                  <a:schemeClr val="dk1"/>
                </a:solidFill>
                <a:latin typeface="Arial"/>
                <a:ea typeface="Arial"/>
                <a:cs typeface="Arial"/>
                <a:sym typeface="Arial"/>
              </a:rPr>
              <a:t>One member should take on </a:t>
            </a:r>
            <a:br>
              <a:rPr lang="en-US" sz="3000" b="0" i="0" u="none" strike="noStrike" cap="none" dirty="0">
                <a:solidFill>
                  <a:schemeClr val="dk1"/>
                </a:solidFill>
                <a:latin typeface="Arial"/>
                <a:ea typeface="Arial"/>
                <a:cs typeface="Arial"/>
                <a:sym typeface="Arial"/>
              </a:rPr>
            </a:br>
            <a:r>
              <a:rPr lang="en-US" sz="3000" b="0" i="0" u="none" strike="noStrike" cap="none" dirty="0">
                <a:solidFill>
                  <a:schemeClr val="dk1"/>
                </a:solidFill>
                <a:latin typeface="Arial"/>
                <a:ea typeface="Arial"/>
                <a:cs typeface="Arial"/>
                <a:sym typeface="Arial"/>
              </a:rPr>
              <a:t>the role of the educator. </a:t>
            </a:r>
          </a:p>
          <a:p>
            <a:pPr marL="832104" lvl="1" indent="-457200">
              <a:spcBef>
                <a:spcPts val="600"/>
              </a:spcBef>
              <a:spcAft>
                <a:spcPts val="400"/>
              </a:spcAft>
              <a:buFont typeface=".AppleSystemUIFont" charset="-120"/>
              <a:buChar char="–"/>
            </a:pPr>
            <a:r>
              <a:rPr lang="en-US" sz="3000" b="0" i="0" u="none" strike="noStrike" cap="none" dirty="0">
                <a:solidFill>
                  <a:schemeClr val="dk1"/>
                </a:solidFill>
                <a:latin typeface="Arial"/>
                <a:ea typeface="Arial"/>
                <a:cs typeface="Arial"/>
                <a:sym typeface="Arial"/>
              </a:rPr>
              <a:t>The remaining members should be Jonathan’s family.</a:t>
            </a:r>
          </a:p>
          <a:p>
            <a:pPr marL="274320" marR="0" lvl="0" indent="-274320" algn="l" rtl="0">
              <a:spcBef>
                <a:spcPts val="640"/>
              </a:spcBef>
              <a:spcAft>
                <a:spcPts val="600"/>
              </a:spcAft>
              <a:buClr>
                <a:schemeClr val="dk1"/>
              </a:buClr>
              <a:buSzPct val="100000"/>
              <a:buFont typeface="Arial"/>
              <a:buChar char="•"/>
            </a:pPr>
            <a:r>
              <a:rPr lang="en-US" sz="3200" b="0" i="0" u="none" strike="noStrike" cap="none" dirty="0">
                <a:solidFill>
                  <a:schemeClr val="dk1"/>
                </a:solidFill>
                <a:latin typeface="Arial"/>
                <a:ea typeface="Arial"/>
                <a:cs typeface="Arial"/>
                <a:sym typeface="Arial"/>
              </a:rPr>
              <a:t>Discuss the experience.</a:t>
            </a:r>
          </a:p>
        </p:txBody>
      </p:sp>
    </p:spTree>
    <p:extLst>
      <p:ext uri="{BB962C8B-B14F-4D97-AF65-F5344CB8AC3E}">
        <p14:creationId xmlns:p14="http://schemas.microsoft.com/office/powerpoint/2010/main" val="15357925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idx="1"/>
          </p:nvPr>
        </p:nvSpPr>
        <p:spPr>
          <a:xfrm>
            <a:off x="2339439" y="697673"/>
            <a:ext cx="6668495" cy="5770836"/>
          </a:xfrm>
          <a:prstGeom prst="rect">
            <a:avLst/>
          </a:prstGeom>
          <a:noFill/>
          <a:ln>
            <a:noFill/>
          </a:ln>
        </p:spPr>
        <p:txBody>
          <a:bodyPr lIns="91425" tIns="45700" rIns="91425" bIns="45700" anchor="t" anchorCtr="0">
            <a:noAutofit/>
          </a:bodyPr>
          <a:lstStyle/>
          <a:p>
            <a:pPr marL="0" lvl="0" indent="0">
              <a:spcBef>
                <a:spcPts val="0"/>
              </a:spcBef>
              <a:spcAft>
                <a:spcPts val="2400"/>
              </a:spcAft>
              <a:buSzPct val="25000"/>
              <a:buNone/>
            </a:pPr>
            <a:r>
              <a:rPr lang="en-US" b="1" dirty="0"/>
              <a:t>Learning in Partnership: Using Data and Reflective Practice in Programs</a:t>
            </a:r>
            <a:endParaRPr lang="en-US" sz="3200" b="0" i="0" u="none" strike="noStrike" cap="none" dirty="0">
              <a:solidFill>
                <a:schemeClr val="dk1"/>
              </a:solidFill>
              <a:latin typeface="Arial"/>
              <a:ea typeface="Arial"/>
              <a:cs typeface="Arial"/>
              <a:sym typeface="Arial"/>
            </a:endParaRPr>
          </a:p>
          <a:p>
            <a:pPr marL="0" marR="0" lvl="0" indent="0" algn="l" rtl="0">
              <a:spcBef>
                <a:spcPts val="640"/>
              </a:spcBef>
              <a:spcAft>
                <a:spcPts val="0"/>
              </a:spcAft>
              <a:buClr>
                <a:schemeClr val="dk1"/>
              </a:buClr>
              <a:buSzPct val="25000"/>
              <a:buFont typeface="Arial"/>
              <a:buNone/>
            </a:pPr>
            <a:r>
              <a:rPr lang="en-US" sz="3200" b="0" i="0" u="none" strike="noStrike" cap="none" dirty="0">
                <a:solidFill>
                  <a:schemeClr val="dk1"/>
                </a:solidFill>
                <a:latin typeface="Arial"/>
                <a:ea typeface="Arial"/>
                <a:cs typeface="Arial"/>
                <a:sym typeface="Arial"/>
              </a:rPr>
              <a:t>Listen for key </a:t>
            </a:r>
            <a:r>
              <a:rPr lang="en-US" dirty="0"/>
              <a:t>principles about how families, educators, and other program staff use information </a:t>
            </a:r>
            <a:br>
              <a:rPr lang="en-US" dirty="0"/>
            </a:br>
            <a:r>
              <a:rPr lang="en-US" dirty="0"/>
              <a:t>they gather.</a:t>
            </a:r>
            <a:endParaRPr sz="3200" b="0" i="0" u="none" strike="noStrike" cap="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Child Assessment</a:t>
            </a:r>
          </a:p>
        </p:txBody>
      </p:sp>
    </p:spTree>
    <p:extLst>
      <p:ext uri="{BB962C8B-B14F-4D97-AF65-F5344CB8AC3E}">
        <p14:creationId xmlns:p14="http://schemas.microsoft.com/office/powerpoint/2010/main" val="26152256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4" name="TextBox 3"/>
          <p:cNvSpPr txBox="1"/>
          <p:nvPr/>
        </p:nvSpPr>
        <p:spPr>
          <a:xfrm>
            <a:off x="660400" y="3920567"/>
            <a:ext cx="7958668" cy="1077218"/>
          </a:xfrm>
          <a:prstGeom prst="rect">
            <a:avLst/>
          </a:prstGeom>
          <a:noFill/>
        </p:spPr>
        <p:txBody>
          <a:bodyPr wrap="square" rtlCol="0">
            <a:spAutoFit/>
          </a:bodyPr>
          <a:lstStyle/>
          <a:p>
            <a:pPr algn="ctr"/>
            <a:r>
              <a:rPr lang="en-US" sz="3200" dirty="0">
                <a:solidFill>
                  <a:schemeClr val="bg1"/>
                </a:solidFill>
              </a:rPr>
              <a:t>VIDEO: Learning in Partnership: Using Data and Reflective Practice in Programs</a:t>
            </a:r>
          </a:p>
        </p:txBody>
      </p:sp>
      <p:pic>
        <p:nvPicPr>
          <p:cNvPr id="5" name="Picture 4" descr="Click the icon to go to the &quot;Learning in Partnership: Using Data and Reflective Practice in Programs&quot; video web page." title="Video camera icon">
            <a:hlinkClick r:id="rId3" tooltip="Go to video web page"/>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00916" y="1876728"/>
            <a:ext cx="2908300" cy="1740682"/>
          </a:xfrm>
          <a:prstGeom prst="rect">
            <a:avLst/>
          </a:prstGeom>
        </p:spPr>
      </p:pic>
    </p:spTree>
    <p:extLst>
      <p:ext uri="{BB962C8B-B14F-4D97-AF65-F5344CB8AC3E}">
        <p14:creationId xmlns:p14="http://schemas.microsoft.com/office/powerpoint/2010/main" val="2767493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l" rtl="0">
              <a:spcBef>
                <a:spcPts val="0"/>
              </a:spcBef>
              <a:spcAft>
                <a:spcPts val="2400"/>
              </a:spcAft>
              <a:buClr>
                <a:schemeClr val="dk1"/>
              </a:buClr>
              <a:buSzPct val="100000"/>
              <a:buNone/>
            </a:pPr>
            <a:r>
              <a:rPr lang="en-US" sz="3200" b="1" i="0" u="none" strike="noStrike" cap="none" dirty="0">
                <a:solidFill>
                  <a:schemeClr val="dk1"/>
                </a:solidFill>
                <a:latin typeface="Arial"/>
                <a:ea typeface="Arial"/>
                <a:cs typeface="Arial"/>
                <a:sym typeface="Arial"/>
              </a:rPr>
              <a:t>Video Debrief</a:t>
            </a:r>
            <a:endParaRPr lang="en-US" dirty="0">
              <a:solidFill>
                <a:schemeClr val="dk1"/>
              </a:solidFill>
              <a:ea typeface="Arial"/>
              <a:sym typeface="Arial"/>
            </a:endParaRPr>
          </a:p>
          <a:p>
            <a:pPr marL="0" marR="0" lvl="0" indent="0" algn="l" rtl="0">
              <a:spcBef>
                <a:spcPts val="600"/>
              </a:spcBef>
              <a:spcAft>
                <a:spcPts val="1600"/>
              </a:spcAft>
              <a:buClr>
                <a:schemeClr val="dk1"/>
              </a:buClr>
              <a:buSzPct val="100000"/>
              <a:buNone/>
            </a:pPr>
            <a:r>
              <a:rPr lang="en-US" sz="3200" b="0" i="0" u="none" strike="noStrike" cap="none" dirty="0">
                <a:solidFill>
                  <a:schemeClr val="dk1"/>
                </a:solidFill>
                <a:latin typeface="Arial"/>
                <a:ea typeface="Arial"/>
                <a:cs typeface="Arial"/>
                <a:sym typeface="Arial"/>
              </a:rPr>
              <a:t>Key principles you may have heard include:</a:t>
            </a:r>
          </a:p>
          <a:p>
            <a:pPr marL="457200" indent="-457200">
              <a:spcBef>
                <a:spcPts val="0"/>
              </a:spcBef>
              <a:spcAft>
                <a:spcPts val="1200"/>
              </a:spcAft>
            </a:pPr>
            <a:r>
              <a:rPr lang="en-US" sz="3200" b="0" i="0" u="none" strike="noStrike" cap="none" dirty="0">
                <a:solidFill>
                  <a:schemeClr val="dk1"/>
                </a:solidFill>
                <a:latin typeface="Arial"/>
                <a:ea typeface="Arial"/>
                <a:cs typeface="Arial"/>
                <a:sym typeface="Arial"/>
              </a:rPr>
              <a:t>Collaboration</a:t>
            </a:r>
            <a:endParaRPr lang="en-US" dirty="0"/>
          </a:p>
          <a:p>
            <a:pPr marL="457200" indent="-457200">
              <a:spcBef>
                <a:spcPts val="0"/>
              </a:spcBef>
              <a:spcAft>
                <a:spcPts val="1200"/>
              </a:spcAft>
            </a:pPr>
            <a:r>
              <a:rPr lang="en-US" sz="3200" b="0" i="0" u="none" strike="noStrike" cap="none" dirty="0">
                <a:solidFill>
                  <a:schemeClr val="dk1"/>
                </a:solidFill>
                <a:latin typeface="Arial"/>
                <a:ea typeface="Arial"/>
                <a:cs typeface="Arial"/>
                <a:sym typeface="Arial"/>
              </a:rPr>
              <a:t>Learning from families</a:t>
            </a:r>
          </a:p>
          <a:p>
            <a:pPr marL="457200" indent="-457200">
              <a:spcBef>
                <a:spcPts val="0"/>
              </a:spcBef>
              <a:spcAft>
                <a:spcPts val="1200"/>
              </a:spcAft>
            </a:pPr>
            <a:r>
              <a:rPr lang="en-US" sz="3200" b="0" i="0" u="none" strike="noStrike" cap="none" dirty="0">
                <a:solidFill>
                  <a:schemeClr val="dk1"/>
                </a:solidFill>
                <a:latin typeface="Arial"/>
                <a:ea typeface="Arial"/>
                <a:cs typeface="Arial"/>
                <a:sym typeface="Arial"/>
              </a:rPr>
              <a:t>Families as experts and decision makers</a:t>
            </a:r>
          </a:p>
        </p:txBody>
      </p:sp>
    </p:spTree>
    <p:extLst>
      <p:ext uri="{BB962C8B-B14F-4D97-AF65-F5344CB8AC3E}">
        <p14:creationId xmlns:p14="http://schemas.microsoft.com/office/powerpoint/2010/main" val="54642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Improving Practices</a:t>
            </a:r>
          </a:p>
        </p:txBody>
      </p:sp>
      <p:sp>
        <p:nvSpPr>
          <p:cNvPr id="6" name="Text Placeholder 5"/>
          <p:cNvSpPr>
            <a:spLocks noGrp="1"/>
          </p:cNvSpPr>
          <p:nvPr>
            <p:ph sz="half" idx="1"/>
          </p:nvPr>
        </p:nvSpPr>
        <p:spPr>
          <a:xfrm>
            <a:off x="5350449" y="1913648"/>
            <a:ext cx="3363246" cy="3901365"/>
          </a:xfrm>
        </p:spPr>
        <p:txBody>
          <a:bodyPr/>
          <a:lstStyle/>
          <a:p>
            <a:pPr marL="473075" indent="-287338"/>
            <a:r>
              <a:rPr lang="en-US" sz="3200" dirty="0"/>
              <a:t>Professional development</a:t>
            </a:r>
          </a:p>
          <a:p>
            <a:pPr marL="473075" indent="-287338"/>
            <a:r>
              <a:rPr lang="en-US" sz="3200" dirty="0"/>
              <a:t>Coaching</a:t>
            </a:r>
          </a:p>
          <a:p>
            <a:pPr marL="473075" indent="-287338"/>
            <a:r>
              <a:rPr lang="en-US" sz="3200" dirty="0"/>
              <a:t>Mentoring</a:t>
            </a:r>
          </a:p>
        </p:txBody>
      </p:sp>
      <p:pic>
        <p:nvPicPr>
          <p:cNvPr id="7" name="Picture 6" title="Educators share and discuss data"/>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5360" y="2090055"/>
            <a:ext cx="4915089" cy="3486286"/>
          </a:xfrm>
          <a:prstGeom prst="rect">
            <a:avLst/>
          </a:prstGeom>
        </p:spPr>
      </p:pic>
      <p:sp>
        <p:nvSpPr>
          <p:cNvPr id="5" name="Shape 154"/>
          <p:cNvSpPr txBox="1"/>
          <p:nvPr/>
        </p:nvSpPr>
        <p:spPr>
          <a:xfrm>
            <a:off x="319361" y="6409304"/>
            <a:ext cx="1558218" cy="226727"/>
          </a:xfrm>
          <a:prstGeom prst="rect">
            <a:avLst/>
          </a:prstGeom>
          <a:noFill/>
          <a:ln>
            <a:noFill/>
          </a:ln>
        </p:spPr>
        <p:txBody>
          <a:bodyPr lIns="91425" tIns="45700" rIns="91425" bIns="45700" anchor="t" anchorCtr="0">
            <a:noAutofit/>
          </a:bodyPr>
          <a:lstStyle/>
          <a:p>
            <a:pPr lvl="0">
              <a:buSzPct val="25000"/>
            </a:pPr>
            <a:r>
              <a:rPr lang="en-US" sz="900" i="0" u="none" strike="noStrike" cap="none" dirty="0">
                <a:solidFill>
                  <a:schemeClr val="tx1"/>
                </a:solidFill>
                <a:latin typeface="Arial" charset="0"/>
                <a:ea typeface="Arial" charset="0"/>
                <a:cs typeface="Arial" charset="0"/>
                <a:sym typeface="Arial"/>
              </a:rPr>
              <a:t>Image credit: </a:t>
            </a:r>
            <a:r>
              <a:rPr lang="en-US" sz="900" kern="1200" dirty="0">
                <a:solidFill>
                  <a:schemeClr val="tx1"/>
                </a:solidFill>
                <a:latin typeface="Arial" charset="0"/>
                <a:ea typeface="Arial" charset="0"/>
                <a:cs typeface="Arial" charset="0"/>
                <a:sym typeface="Calibri"/>
              </a:rPr>
              <a:t>EarlyEdU</a:t>
            </a:r>
            <a:endParaRPr lang="en-US" sz="900" i="0" u="none" strike="noStrike" cap="none" dirty="0">
              <a:solidFill>
                <a:schemeClr val="tx1"/>
              </a:solidFill>
              <a:latin typeface="Arial" charset="0"/>
              <a:ea typeface="Arial" charset="0"/>
              <a:cs typeface="Arial" charset="0"/>
              <a:sym typeface="Arial"/>
            </a:endParaRPr>
          </a:p>
        </p:txBody>
      </p:sp>
    </p:spTree>
    <p:extLst>
      <p:ext uri="{BB962C8B-B14F-4D97-AF65-F5344CB8AC3E}">
        <p14:creationId xmlns:p14="http://schemas.microsoft.com/office/powerpoint/2010/main" val="1665522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351268" y="650067"/>
            <a:ext cx="6610350" cy="6610350"/>
          </a:xfrm>
          <a:prstGeom prst="ellipse">
            <a:avLst/>
          </a:prstGeom>
          <a:solidFill>
            <a:srgbClr val="2C8EE2">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077DB"/>
              </a:solidFill>
            </a:endParaRPr>
          </a:p>
        </p:txBody>
      </p:sp>
      <p:grpSp>
        <p:nvGrpSpPr>
          <p:cNvPr id="7" name="Group 6"/>
          <p:cNvGrpSpPr/>
          <p:nvPr/>
        </p:nvGrpSpPr>
        <p:grpSpPr>
          <a:xfrm>
            <a:off x="-259532" y="650067"/>
            <a:ext cx="4678659" cy="4678659"/>
            <a:chOff x="-677688" y="522933"/>
            <a:chExt cx="4678659" cy="4678659"/>
          </a:xfrm>
        </p:grpSpPr>
        <p:sp>
          <p:nvSpPr>
            <p:cNvPr id="8" name="Oval 7"/>
            <p:cNvSpPr/>
            <p:nvPr/>
          </p:nvSpPr>
          <p:spPr>
            <a:xfrm>
              <a:off x="-677688" y="522933"/>
              <a:ext cx="4678659" cy="4678659"/>
            </a:xfrm>
            <a:prstGeom prst="ellipse">
              <a:avLst/>
            </a:prstGeom>
            <a:solidFill>
              <a:srgbClr val="5BBE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44791" y="522933"/>
              <a:ext cx="4553892" cy="4553892"/>
            </a:xfrm>
            <a:prstGeom prst="ellipse">
              <a:avLst/>
            </a:prstGeom>
            <a:solidFill>
              <a:srgbClr val="0C78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 Placeholder 2"/>
          <p:cNvSpPr>
            <a:spLocks noGrp="1"/>
          </p:cNvSpPr>
          <p:nvPr>
            <p:ph idx="1"/>
          </p:nvPr>
        </p:nvSpPr>
        <p:spPr>
          <a:xfrm>
            <a:off x="4327257" y="1254737"/>
            <a:ext cx="4368508" cy="4525963"/>
          </a:xfrm>
          <a:noFill/>
        </p:spPr>
        <p:txBody>
          <a:bodyPr/>
          <a:lstStyle/>
          <a:p>
            <a:pPr marL="203200" indent="0">
              <a:buNone/>
            </a:pPr>
            <a:r>
              <a:rPr lang="en-US" dirty="0">
                <a:solidFill>
                  <a:srgbClr val="000000"/>
                </a:solidFill>
              </a:rPr>
              <a:t>“We know that training alone, according to the research, is not enough. They need the opportunity to put that into practice.”</a:t>
            </a:r>
          </a:p>
          <a:p>
            <a:pPr marL="203200" indent="0">
              <a:buNone/>
            </a:pPr>
            <a:endParaRPr lang="en-US" sz="2000" dirty="0">
              <a:solidFill>
                <a:srgbClr val="000000"/>
              </a:solidFill>
            </a:endParaRPr>
          </a:p>
          <a:p>
            <a:pPr marL="203200" indent="0">
              <a:buNone/>
            </a:pPr>
            <a:r>
              <a:rPr lang="en-US" sz="2000" dirty="0">
                <a:solidFill>
                  <a:srgbClr val="000000"/>
                </a:solidFill>
              </a:rPr>
              <a:t>Dr. </a:t>
            </a:r>
            <a:r>
              <a:rPr lang="en-US" sz="2000" dirty="0" err="1">
                <a:solidFill>
                  <a:srgbClr val="000000"/>
                </a:solidFill>
              </a:rPr>
              <a:t>Dathan</a:t>
            </a:r>
            <a:r>
              <a:rPr lang="en-US" sz="2000" dirty="0">
                <a:solidFill>
                  <a:srgbClr val="000000"/>
                </a:solidFill>
              </a:rPr>
              <a:t> Rush,  associate director of the Family, Infant and Preschool Program (FIPP)</a:t>
            </a:r>
          </a:p>
        </p:txBody>
      </p:sp>
      <p:sp>
        <p:nvSpPr>
          <p:cNvPr id="5" name="Shape 154"/>
          <p:cNvSpPr txBox="1"/>
          <p:nvPr/>
        </p:nvSpPr>
        <p:spPr>
          <a:xfrm>
            <a:off x="372594" y="6402508"/>
            <a:ext cx="1558218" cy="226727"/>
          </a:xfrm>
          <a:prstGeom prst="rect">
            <a:avLst/>
          </a:prstGeom>
          <a:noFill/>
          <a:ln>
            <a:noFill/>
          </a:ln>
        </p:spPr>
        <p:txBody>
          <a:bodyPr lIns="91425" tIns="45700" rIns="91425" bIns="45700" anchor="t" anchorCtr="0">
            <a:noAutofit/>
          </a:bodyPr>
          <a:lstStyle/>
          <a:p>
            <a:pPr lvl="0">
              <a:buSzPct val="25000"/>
            </a:pPr>
            <a:r>
              <a:rPr lang="en-US" sz="900" i="0" u="none" strike="noStrike" cap="none" dirty="0">
                <a:solidFill>
                  <a:schemeClr val="tx1"/>
                </a:solidFill>
                <a:latin typeface="Arial" charset="0"/>
                <a:ea typeface="Arial" charset="0"/>
                <a:cs typeface="Arial" charset="0"/>
                <a:sym typeface="Arial"/>
              </a:rPr>
              <a:t>Image credit: </a:t>
            </a:r>
            <a:r>
              <a:rPr lang="en-US" sz="900" kern="1200" dirty="0">
                <a:solidFill>
                  <a:schemeClr val="tx1"/>
                </a:solidFill>
                <a:latin typeface="Arial" charset="0"/>
                <a:ea typeface="Arial" charset="0"/>
                <a:cs typeface="Arial" charset="0"/>
                <a:sym typeface="Calibri"/>
              </a:rPr>
              <a:t>EarlyEdU</a:t>
            </a:r>
            <a:endParaRPr lang="en-US" sz="900" i="0" u="none" strike="noStrike" cap="none" dirty="0">
              <a:solidFill>
                <a:schemeClr val="tx1"/>
              </a:solidFill>
              <a:latin typeface="Arial" charset="0"/>
              <a:ea typeface="Arial" charset="0"/>
              <a:cs typeface="Arial" charset="0"/>
              <a:sym typeface="Arial"/>
            </a:endParaRPr>
          </a:p>
        </p:txBody>
      </p:sp>
      <p:pic>
        <p:nvPicPr>
          <p:cNvPr id="11" name="Picture 10" title="Educators meet with paren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382" y="786250"/>
            <a:ext cx="4390639" cy="4390639"/>
          </a:xfrm>
          <a:prstGeom prst="ellipse">
            <a:avLst/>
          </a:prstGeom>
        </p:spPr>
      </p:pic>
    </p:spTree>
    <p:extLst>
      <p:ext uri="{BB962C8B-B14F-4D97-AF65-F5344CB8AC3E}">
        <p14:creationId xmlns:p14="http://schemas.microsoft.com/office/powerpoint/2010/main" val="14526324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351268" y="1356844"/>
            <a:ext cx="6610350" cy="6610350"/>
          </a:xfrm>
          <a:prstGeom prst="ellipse">
            <a:avLst/>
          </a:prstGeom>
          <a:solidFill>
            <a:srgbClr val="2C8EE2">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077DB"/>
              </a:solidFill>
            </a:endParaRPr>
          </a:p>
        </p:txBody>
      </p:sp>
      <p:grpSp>
        <p:nvGrpSpPr>
          <p:cNvPr id="12" name="Group 11"/>
          <p:cNvGrpSpPr/>
          <p:nvPr/>
        </p:nvGrpSpPr>
        <p:grpSpPr>
          <a:xfrm>
            <a:off x="-259532" y="1356844"/>
            <a:ext cx="4678659" cy="4678659"/>
            <a:chOff x="-677688" y="522933"/>
            <a:chExt cx="4678659" cy="4678659"/>
          </a:xfrm>
        </p:grpSpPr>
        <p:sp>
          <p:nvSpPr>
            <p:cNvPr id="13" name="Oval 12"/>
            <p:cNvSpPr/>
            <p:nvPr/>
          </p:nvSpPr>
          <p:spPr>
            <a:xfrm>
              <a:off x="-677688" y="522933"/>
              <a:ext cx="4678659" cy="4678659"/>
            </a:xfrm>
            <a:prstGeom prst="ellipse">
              <a:avLst/>
            </a:prstGeom>
            <a:solidFill>
              <a:srgbClr val="5BBE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44791" y="522933"/>
              <a:ext cx="4553892" cy="4553892"/>
            </a:xfrm>
            <a:prstGeom prst="ellipse">
              <a:avLst/>
            </a:prstGeom>
            <a:solidFill>
              <a:srgbClr val="0C78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39271" y="228600"/>
            <a:ext cx="8274424" cy="1143000"/>
          </a:xfrm>
        </p:spPr>
        <p:txBody>
          <a:bodyPr/>
          <a:lstStyle/>
          <a:p>
            <a:r>
              <a:rPr lang="en-US" sz="3600" dirty="0"/>
              <a:t>Reflective Practice</a:t>
            </a:r>
          </a:p>
        </p:txBody>
      </p:sp>
      <p:sp>
        <p:nvSpPr>
          <p:cNvPr id="4" name="Text Placeholder 3"/>
          <p:cNvSpPr>
            <a:spLocks noGrp="1"/>
          </p:cNvSpPr>
          <p:nvPr>
            <p:ph sz="half" idx="1"/>
          </p:nvPr>
        </p:nvSpPr>
        <p:spPr>
          <a:xfrm>
            <a:off x="4419127" y="1988236"/>
            <a:ext cx="4038600" cy="4525963"/>
          </a:xfrm>
        </p:spPr>
        <p:txBody>
          <a:bodyPr/>
          <a:lstStyle/>
          <a:p>
            <a:pPr marL="177800" indent="0">
              <a:spcBef>
                <a:spcPts val="0"/>
              </a:spcBef>
              <a:spcAft>
                <a:spcPts val="2000"/>
              </a:spcAft>
              <a:buNone/>
            </a:pPr>
            <a:r>
              <a:rPr lang="en-US" dirty="0"/>
              <a:t>Families can think about their goals and progress.</a:t>
            </a:r>
          </a:p>
          <a:p>
            <a:pPr marL="177800" indent="0">
              <a:buNone/>
            </a:pPr>
            <a:r>
              <a:rPr lang="en-US" dirty="0"/>
              <a:t>Educators and other program staff can reflect on their practices and think about what would be most effective.</a:t>
            </a:r>
          </a:p>
        </p:txBody>
      </p:sp>
      <p:sp>
        <p:nvSpPr>
          <p:cNvPr id="6" name="Shape 154"/>
          <p:cNvSpPr txBox="1"/>
          <p:nvPr/>
        </p:nvSpPr>
        <p:spPr>
          <a:xfrm>
            <a:off x="244700" y="6400836"/>
            <a:ext cx="1558218" cy="226727"/>
          </a:xfrm>
          <a:prstGeom prst="rect">
            <a:avLst/>
          </a:prstGeom>
          <a:noFill/>
          <a:ln>
            <a:noFill/>
          </a:ln>
        </p:spPr>
        <p:txBody>
          <a:bodyPr lIns="91425" tIns="45700" rIns="91425" bIns="45700" anchor="t" anchorCtr="0">
            <a:noAutofit/>
          </a:bodyPr>
          <a:lstStyle/>
          <a:p>
            <a:pPr lvl="0">
              <a:buSzPct val="25000"/>
            </a:pPr>
            <a:r>
              <a:rPr lang="en-US" sz="900" i="0" u="none" strike="noStrike" cap="none" dirty="0">
                <a:solidFill>
                  <a:schemeClr val="tx1"/>
                </a:solidFill>
                <a:latin typeface="Arial" charset="0"/>
                <a:ea typeface="Arial" charset="0"/>
                <a:cs typeface="Arial" charset="0"/>
                <a:sym typeface="Arial"/>
              </a:rPr>
              <a:t>Image credit: </a:t>
            </a:r>
            <a:r>
              <a:rPr lang="en-US" sz="900" kern="1200" dirty="0">
                <a:solidFill>
                  <a:schemeClr val="tx1"/>
                </a:solidFill>
                <a:latin typeface="Arial" charset="0"/>
                <a:ea typeface="Arial" charset="0"/>
                <a:cs typeface="Arial" charset="0"/>
                <a:sym typeface="Calibri"/>
              </a:rPr>
              <a:t>EarlyEdU</a:t>
            </a:r>
            <a:endParaRPr lang="en-US" sz="900" i="0" u="none" strike="noStrike" cap="none" dirty="0">
              <a:solidFill>
                <a:schemeClr val="tx1"/>
              </a:solidFill>
              <a:latin typeface="Arial" charset="0"/>
              <a:ea typeface="Arial" charset="0"/>
              <a:cs typeface="Arial" charset="0"/>
              <a:sym typeface="Arial"/>
            </a:endParaRPr>
          </a:p>
        </p:txBody>
      </p:sp>
      <p:pic>
        <p:nvPicPr>
          <p:cNvPr id="16" name="Picture 15" title="Woman and child play with blocks"/>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553" y="1487216"/>
            <a:ext cx="4396809" cy="4396809"/>
          </a:xfrm>
          <a:prstGeom prst="ellipse">
            <a:avLst/>
          </a:prstGeom>
        </p:spPr>
      </p:pic>
    </p:spTree>
    <p:extLst>
      <p:ext uri="{BB962C8B-B14F-4D97-AF65-F5344CB8AC3E}">
        <p14:creationId xmlns:p14="http://schemas.microsoft.com/office/powerpoint/2010/main" val="73979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p:txBody>
          <a:bodyPr/>
          <a:lstStyle/>
          <a:p>
            <a:pPr lvl="0"/>
            <a:r>
              <a:rPr lang="en-US">
                <a:sym typeface="Arial"/>
              </a:rPr>
              <a:t>Bringing It All Together</a:t>
            </a:r>
            <a:endParaRPr lang="en-US" dirty="0">
              <a:sym typeface="Arial"/>
            </a:endParaRPr>
          </a:p>
        </p:txBody>
      </p:sp>
    </p:spTree>
    <p:extLst>
      <p:ext uri="{BB962C8B-B14F-4D97-AF65-F5344CB8AC3E}">
        <p14:creationId xmlns:p14="http://schemas.microsoft.com/office/powerpoint/2010/main" val="1473641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Shape 15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179339"/>
              </a:buClr>
              <a:buSzPct val="25000"/>
              <a:buFont typeface="Arial"/>
              <a:buNone/>
            </a:pPr>
            <a:r>
              <a:rPr lang="en-US" sz="3600" b="1" i="0" u="none" strike="noStrike" cap="none" dirty="0">
                <a:latin typeface="Arial"/>
                <a:ea typeface="Arial"/>
                <a:cs typeface="Arial"/>
                <a:sym typeface="Arial"/>
              </a:rPr>
              <a:t>The Head Start Parent, Family, and Community Engagement Framework</a:t>
            </a:r>
          </a:p>
        </p:txBody>
      </p:sp>
      <p:sp>
        <p:nvSpPr>
          <p:cNvPr id="5" name="Shape 154"/>
          <p:cNvSpPr txBox="1"/>
          <p:nvPr/>
        </p:nvSpPr>
        <p:spPr>
          <a:xfrm>
            <a:off x="248633" y="6419077"/>
            <a:ext cx="2170372" cy="214479"/>
          </a:xfrm>
          <a:prstGeom prst="rect">
            <a:avLst/>
          </a:prstGeom>
          <a:noFill/>
          <a:ln>
            <a:noFill/>
          </a:ln>
        </p:spPr>
        <p:txBody>
          <a:bodyPr lIns="91425" tIns="45700" rIns="91425" bIns="45700" anchor="t" anchorCtr="0">
            <a:noAutofit/>
          </a:bodyPr>
          <a:lstStyle/>
          <a:p>
            <a:pPr lvl="0">
              <a:buSzPct val="25000"/>
            </a:pPr>
            <a:r>
              <a:rPr lang="en-US" sz="900" b="0" i="0" u="none" strike="noStrike" cap="none" dirty="0">
                <a:solidFill>
                  <a:schemeClr val="dk1"/>
                </a:solidFill>
                <a:latin typeface="Arial" charset="0"/>
                <a:ea typeface="Arial" charset="0"/>
                <a:cs typeface="Arial" charset="0"/>
                <a:sym typeface="Arial"/>
              </a:rPr>
              <a:t>Image credit: </a:t>
            </a:r>
            <a:r>
              <a:rPr lang="en-US" sz="900" kern="1200" dirty="0">
                <a:solidFill>
                  <a:schemeClr val="dk1"/>
                </a:solidFill>
                <a:latin typeface="Arial" charset="0"/>
                <a:ea typeface="Arial" charset="0"/>
                <a:cs typeface="Arial" charset="0"/>
                <a:sym typeface="Calibri"/>
              </a:rPr>
              <a:t>Office of Head Start</a:t>
            </a:r>
            <a:endParaRPr lang="en-US" sz="900" b="0" i="0" u="none" strike="noStrike" cap="none" dirty="0">
              <a:solidFill>
                <a:schemeClr val="dk1"/>
              </a:solidFill>
              <a:latin typeface="Arial" charset="0"/>
              <a:ea typeface="Arial" charset="0"/>
              <a:cs typeface="Arial" charset="0"/>
              <a:sym typeface="Arial"/>
            </a:endParaRPr>
          </a:p>
        </p:txBody>
      </p:sp>
      <p:pic>
        <p:nvPicPr>
          <p:cNvPr id="7" name="Content Placeholder 4">
            <a:extLst>
              <a:ext uri="{FF2B5EF4-FFF2-40B4-BE49-F238E27FC236}">
                <a16:creationId xmlns:a16="http://schemas.microsoft.com/office/drawing/2014/main" id="{5FF07099-C3E6-C341-A4D2-B9DDB9C337B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617946" y="1347403"/>
            <a:ext cx="5908108" cy="5251652"/>
          </a:xfrm>
        </p:spPr>
      </p:pic>
    </p:spTree>
    <p:extLst>
      <p:ext uri="{BB962C8B-B14F-4D97-AF65-F5344CB8AC3E}">
        <p14:creationId xmlns:p14="http://schemas.microsoft.com/office/powerpoint/2010/main" val="1352486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p:txBody>
          <a:bodyPr/>
          <a:lstStyle/>
          <a:p>
            <a:pPr marL="0" indent="0">
              <a:spcAft>
                <a:spcPts val="2400"/>
              </a:spcAft>
              <a:buNone/>
            </a:pPr>
            <a:r>
              <a:rPr lang="en-US" b="1" dirty="0"/>
              <a:t>Where Does It Fit?</a:t>
            </a:r>
            <a:endParaRPr lang="en-US" dirty="0"/>
          </a:p>
          <a:p>
            <a:pPr marL="0" indent="0">
              <a:spcBef>
                <a:spcPts val="600"/>
              </a:spcBef>
              <a:spcAft>
                <a:spcPts val="1600"/>
              </a:spcAft>
              <a:buNone/>
            </a:pPr>
            <a:r>
              <a:rPr lang="en-US" dirty="0"/>
              <a:t>Which part of </a:t>
            </a:r>
            <a:r>
              <a:rPr lang="en-US"/>
              <a:t>the Framework </a:t>
            </a:r>
            <a:br>
              <a:rPr lang="en-US" dirty="0"/>
            </a:br>
            <a:r>
              <a:rPr lang="en-US" dirty="0"/>
              <a:t>does this topic relate to? </a:t>
            </a:r>
          </a:p>
          <a:p>
            <a:pPr marL="274320" indent="-274320">
              <a:spcBef>
                <a:spcPts val="0"/>
              </a:spcBef>
              <a:spcAft>
                <a:spcPts val="1200"/>
              </a:spcAft>
            </a:pPr>
            <a:r>
              <a:rPr lang="en-US" dirty="0"/>
              <a:t>Form a small group and share ideas.</a:t>
            </a:r>
          </a:p>
          <a:p>
            <a:pPr marL="274320" indent="-274320">
              <a:spcBef>
                <a:spcPts val="0"/>
              </a:spcBef>
              <a:spcAft>
                <a:spcPts val="1200"/>
              </a:spcAft>
            </a:pPr>
            <a:r>
              <a:rPr lang="en-US" dirty="0"/>
              <a:t>Be ready to share your thoughts with the whole group.</a:t>
            </a:r>
          </a:p>
        </p:txBody>
      </p:sp>
    </p:spTree>
    <p:extLst>
      <p:ext uri="{BB962C8B-B14F-4D97-AF65-F5344CB8AC3E}">
        <p14:creationId xmlns:p14="http://schemas.microsoft.com/office/powerpoint/2010/main" val="39965974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idx="1"/>
          </p:nvPr>
        </p:nvSpPr>
        <p:spPr/>
        <p:txBody>
          <a:bodyPr>
            <a:normAutofit fontScale="92500" lnSpcReduction="10000"/>
          </a:bodyPr>
          <a:lstStyle/>
          <a:p>
            <a:pPr marL="320040" lvl="0" indent="-320040">
              <a:lnSpc>
                <a:spcPct val="110000"/>
              </a:lnSpc>
              <a:spcBef>
                <a:spcPts val="600"/>
              </a:spcBef>
              <a:spcAft>
                <a:spcPts val="600"/>
              </a:spcAft>
            </a:pPr>
            <a:r>
              <a:rPr lang="en-US" dirty="0">
                <a:solidFill>
                  <a:srgbClr val="000000"/>
                </a:solidFill>
              </a:rPr>
              <a:t>Gathering and sharing information </a:t>
            </a:r>
            <a:r>
              <a:rPr lang="en-US" dirty="0"/>
              <a:t>with families supports children’s learning and development.</a:t>
            </a:r>
          </a:p>
          <a:p>
            <a:pPr marL="320040" lvl="0" indent="-320040">
              <a:lnSpc>
                <a:spcPct val="110000"/>
              </a:lnSpc>
              <a:spcBef>
                <a:spcPts val="600"/>
              </a:spcBef>
              <a:spcAft>
                <a:spcPts val="600"/>
              </a:spcAft>
            </a:pPr>
            <a:r>
              <a:rPr lang="en-US" dirty="0">
                <a:solidFill>
                  <a:srgbClr val="000000"/>
                </a:solidFill>
              </a:rPr>
              <a:t>Starting with parents’ perspectives and sharing clear and meaningful information </a:t>
            </a:r>
            <a:r>
              <a:rPr lang="en-US" dirty="0"/>
              <a:t>helps build trusting relationships that boost children’s progress.</a:t>
            </a:r>
          </a:p>
          <a:p>
            <a:pPr marL="320040" indent="-320040">
              <a:lnSpc>
                <a:spcPct val="110000"/>
              </a:lnSpc>
              <a:spcBef>
                <a:spcPts val="600"/>
              </a:spcBef>
              <a:spcAft>
                <a:spcPts val="600"/>
              </a:spcAft>
            </a:pPr>
            <a:r>
              <a:rPr lang="en-US" dirty="0"/>
              <a:t>Families and educators can </a:t>
            </a:r>
            <a:r>
              <a:rPr lang="en-US" dirty="0">
                <a:solidFill>
                  <a:srgbClr val="000000"/>
                </a:solidFill>
              </a:rPr>
              <a:t>co-design activities </a:t>
            </a:r>
            <a:r>
              <a:rPr lang="en-US" dirty="0"/>
              <a:t>for children’s learning.</a:t>
            </a:r>
            <a:endParaRPr lang="en-US" dirty="0">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294115" y="722958"/>
            <a:ext cx="6610350" cy="6610350"/>
          </a:xfrm>
          <a:prstGeom prst="ellipse">
            <a:avLst/>
          </a:prstGeom>
          <a:solidFill>
            <a:srgbClr val="2C8EE2">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077DB"/>
              </a:solidFill>
            </a:endParaRPr>
          </a:p>
        </p:txBody>
      </p:sp>
      <p:sp>
        <p:nvSpPr>
          <p:cNvPr id="5" name="Shape 154"/>
          <p:cNvSpPr txBox="1"/>
          <p:nvPr/>
        </p:nvSpPr>
        <p:spPr>
          <a:xfrm>
            <a:off x="534653" y="6394067"/>
            <a:ext cx="1759462" cy="223026"/>
          </a:xfrm>
          <a:prstGeom prst="rect">
            <a:avLst/>
          </a:prstGeom>
          <a:noFill/>
          <a:ln>
            <a:noFill/>
          </a:ln>
        </p:spPr>
        <p:txBody>
          <a:bodyPr lIns="91425" tIns="45700" rIns="91425" bIns="45700" anchor="t" anchorCtr="0">
            <a:noAutofit/>
          </a:bodyPr>
          <a:lstStyle/>
          <a:p>
            <a:pPr lvl="0">
              <a:buSzPct val="25000"/>
            </a:pPr>
            <a:r>
              <a:rPr lang="en-US" sz="900" b="0" i="0" u="none" strike="noStrike" cap="none" dirty="0">
                <a:solidFill>
                  <a:schemeClr val="dk1"/>
                </a:solidFill>
                <a:latin typeface="Arial" charset="0"/>
                <a:ea typeface="Arial" charset="0"/>
                <a:cs typeface="Arial" charset="0"/>
                <a:sym typeface="Arial"/>
              </a:rPr>
              <a:t>Image credit: </a:t>
            </a:r>
            <a:r>
              <a:rPr lang="en-US" sz="900" kern="1200" dirty="0">
                <a:solidFill>
                  <a:schemeClr val="dk1"/>
                </a:solidFill>
                <a:latin typeface="Arial" charset="0"/>
                <a:ea typeface="Arial" charset="0"/>
                <a:cs typeface="Arial" charset="0"/>
                <a:sym typeface="Calibri"/>
              </a:rPr>
              <a:t>EarlyEdU</a:t>
            </a:r>
            <a:endParaRPr lang="en-US" sz="900" b="0" i="0" u="none" strike="noStrike" cap="none" dirty="0">
              <a:solidFill>
                <a:schemeClr val="dk1"/>
              </a:solidFill>
              <a:latin typeface="Arial" charset="0"/>
              <a:ea typeface="Arial" charset="0"/>
              <a:cs typeface="Arial" charset="0"/>
              <a:sym typeface="Arial"/>
            </a:endParaRPr>
          </a:p>
        </p:txBody>
      </p:sp>
      <p:sp>
        <p:nvSpPr>
          <p:cNvPr id="8" name="Content Placeholder 7"/>
          <p:cNvSpPr>
            <a:spLocks noGrp="1"/>
          </p:cNvSpPr>
          <p:nvPr>
            <p:ph idx="1"/>
          </p:nvPr>
        </p:nvSpPr>
        <p:spPr>
          <a:xfrm>
            <a:off x="4600572" y="1087223"/>
            <a:ext cx="3882859" cy="4769792"/>
          </a:xfrm>
        </p:spPr>
        <p:txBody>
          <a:bodyPr/>
          <a:lstStyle/>
          <a:p>
            <a:pPr marL="0" indent="0">
              <a:buNone/>
            </a:pPr>
            <a:r>
              <a:rPr lang="en-US" dirty="0"/>
              <a:t>“Systematic, ongoing child assessment provides information on children’s development and learning.”</a:t>
            </a:r>
          </a:p>
          <a:p>
            <a:pPr marL="0" indent="0">
              <a:buNone/>
            </a:pPr>
            <a:endParaRPr lang="en-US" dirty="0"/>
          </a:p>
          <a:p>
            <a:pPr marL="0" indent="0">
              <a:buNone/>
            </a:pPr>
            <a:r>
              <a:rPr lang="en-US" sz="1800" dirty="0"/>
              <a:t>(U.S. Department of Health and Human Services, Administration for Children and Families, Office of Head Start, </a:t>
            </a:r>
            <a:r>
              <a:rPr lang="en-US" sz="1800" dirty="0" err="1"/>
              <a:t>n.d.</a:t>
            </a:r>
            <a:r>
              <a:rPr lang="en-US" sz="1800" dirty="0"/>
              <a:t>)</a:t>
            </a:r>
          </a:p>
          <a:p>
            <a:pPr marL="7938" indent="0">
              <a:buNone/>
            </a:pPr>
            <a:endParaRPr lang="en-US" sz="1800" dirty="0"/>
          </a:p>
        </p:txBody>
      </p:sp>
      <p:grpSp>
        <p:nvGrpSpPr>
          <p:cNvPr id="10" name="Group 9"/>
          <p:cNvGrpSpPr/>
          <p:nvPr/>
        </p:nvGrpSpPr>
        <p:grpSpPr>
          <a:xfrm>
            <a:off x="-259534" y="722958"/>
            <a:ext cx="4678659" cy="4678659"/>
            <a:chOff x="-677688" y="522933"/>
            <a:chExt cx="4678659" cy="4678659"/>
          </a:xfrm>
        </p:grpSpPr>
        <p:sp>
          <p:nvSpPr>
            <p:cNvPr id="11" name="Oval 10"/>
            <p:cNvSpPr/>
            <p:nvPr/>
          </p:nvSpPr>
          <p:spPr>
            <a:xfrm>
              <a:off x="-677688" y="522933"/>
              <a:ext cx="4678659" cy="4678659"/>
            </a:xfrm>
            <a:prstGeom prst="ellipse">
              <a:avLst/>
            </a:prstGeom>
            <a:solidFill>
              <a:srgbClr val="5BBE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44791" y="522933"/>
              <a:ext cx="4553892" cy="4553892"/>
            </a:xfrm>
            <a:prstGeom prst="ellipse">
              <a:avLst/>
            </a:prstGeom>
            <a:solidFill>
              <a:srgbClr val="0C78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title="Adult and child count with fingers"/>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5717" y="847725"/>
            <a:ext cx="4429125" cy="4429125"/>
          </a:xfrm>
          <a:prstGeom prst="ellipse">
            <a:avLst/>
          </a:prstGeom>
        </p:spPr>
      </p:pic>
    </p:spTree>
    <p:extLst>
      <p:ext uri="{BB962C8B-B14F-4D97-AF65-F5344CB8AC3E}">
        <p14:creationId xmlns:p14="http://schemas.microsoft.com/office/powerpoint/2010/main" val="302832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idx="1"/>
          </p:nvPr>
        </p:nvSpPr>
        <p:spPr>
          <a:prstGeom prst="rect">
            <a:avLst/>
          </a:prstGeom>
          <a:noFill/>
          <a:ln>
            <a:noFill/>
          </a:ln>
        </p:spPr>
        <p:txBody>
          <a:bodyPr lIns="91425" tIns="45700" rIns="91425" bIns="45700" anchor="t" anchorCtr="0">
            <a:noAutofit/>
          </a:bodyPr>
          <a:lstStyle/>
          <a:p>
            <a:pPr marL="0" indent="0">
              <a:spcBef>
                <a:spcPts val="640"/>
              </a:spcBef>
              <a:spcAft>
                <a:spcPts val="2400"/>
              </a:spcAft>
              <a:buClr>
                <a:schemeClr val="dk1"/>
              </a:buClr>
              <a:buSzPct val="25000"/>
              <a:buNone/>
            </a:pPr>
            <a:r>
              <a:rPr lang="en-US" b="1" dirty="0">
                <a:solidFill>
                  <a:schemeClr val="dk1"/>
                </a:solidFill>
                <a:ea typeface="Arial"/>
                <a:sym typeface="Arial"/>
              </a:rPr>
              <a:t>Ongoing Child Assessment: Partnering With Families</a:t>
            </a:r>
            <a:endParaRPr lang="en-US" dirty="0"/>
          </a:p>
          <a:p>
            <a:pPr marL="0" marR="0" lvl="0" indent="0" algn="l" rtl="0">
              <a:spcBef>
                <a:spcPts val="640"/>
              </a:spcBef>
              <a:spcAft>
                <a:spcPts val="0"/>
              </a:spcAft>
              <a:buClr>
                <a:schemeClr val="dk1"/>
              </a:buClr>
              <a:buSzPct val="25000"/>
              <a:buFont typeface="Arial"/>
              <a:buNone/>
            </a:pPr>
            <a:r>
              <a:rPr lang="en-US" dirty="0"/>
              <a:t>The upcoming video focuses on gathering and sharing child assessment information </a:t>
            </a:r>
            <a:br>
              <a:rPr lang="en-US" dirty="0"/>
            </a:br>
            <a:r>
              <a:rPr lang="en-US" dirty="0"/>
              <a:t>with families.</a:t>
            </a:r>
            <a:endParaRPr lang="en-US" sz="3200" b="0" i="0" u="none" strike="noStrike" cap="none" dirty="0">
              <a:solidFill>
                <a:schemeClr val="dk1"/>
              </a:solidFill>
              <a:latin typeface="Arial"/>
              <a:ea typeface="Arial"/>
              <a:cs typeface="Arial"/>
              <a:sym typeface="Arial"/>
            </a:endParaRPr>
          </a:p>
          <a:p>
            <a:pPr marL="0" marR="0" lvl="0" indent="0" algn="l" rtl="0">
              <a:spcBef>
                <a:spcPts val="640"/>
              </a:spcBef>
              <a:spcAft>
                <a:spcPts val="0"/>
              </a:spcAft>
              <a:buClr>
                <a:schemeClr val="dk1"/>
              </a:buClr>
              <a:buSzPct val="25000"/>
              <a:buFont typeface="Arial"/>
              <a:buNone/>
            </a:pPr>
            <a:endParaRPr sz="3200" b="0" i="0" u="none" strike="noStrike" cap="none" dirty="0">
              <a:solidFill>
                <a:schemeClr val="dk1"/>
              </a:solidFill>
              <a:latin typeface="Arial"/>
              <a:ea typeface="Arial"/>
              <a:cs typeface="Arial"/>
              <a:sym typeface="Arial"/>
            </a:endParaRPr>
          </a:p>
          <a:p>
            <a:pPr marL="0" marR="0" lvl="0" indent="0" algn="l" rtl="0">
              <a:spcBef>
                <a:spcPts val="640"/>
              </a:spcBef>
              <a:spcAft>
                <a:spcPts val="0"/>
              </a:spcAft>
              <a:buClr>
                <a:schemeClr val="dk1"/>
              </a:buClr>
              <a:buSzPct val="25000"/>
              <a:buFont typeface="Arial"/>
              <a:buNone/>
            </a:pPr>
            <a:r>
              <a:rPr lang="en-US" sz="3200" b="0" i="0" u="none" strike="noStrike" cap="none" dirty="0">
                <a:solidFill>
                  <a:schemeClr val="dk1"/>
                </a:solidFill>
                <a:latin typeface="Arial"/>
                <a:ea typeface="Arial"/>
                <a:cs typeface="Arial"/>
                <a:sym typeface="Arial"/>
              </a:rPr>
              <a:t>After watching the video, share three highlights with a partner.</a:t>
            </a:r>
          </a:p>
        </p:txBody>
      </p:sp>
    </p:spTree>
    <p:extLst>
      <p:ext uri="{BB962C8B-B14F-4D97-AF65-F5344CB8AC3E}">
        <p14:creationId xmlns:p14="http://schemas.microsoft.com/office/powerpoint/2010/main" val="4108462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4" name="TextBox 3"/>
          <p:cNvSpPr txBox="1"/>
          <p:nvPr/>
        </p:nvSpPr>
        <p:spPr>
          <a:xfrm>
            <a:off x="660400" y="3920567"/>
            <a:ext cx="7958668" cy="1077218"/>
          </a:xfrm>
          <a:prstGeom prst="rect">
            <a:avLst/>
          </a:prstGeom>
          <a:noFill/>
        </p:spPr>
        <p:txBody>
          <a:bodyPr wrap="square" rtlCol="0">
            <a:spAutoFit/>
          </a:bodyPr>
          <a:lstStyle/>
          <a:p>
            <a:pPr algn="ctr"/>
            <a:r>
              <a:rPr lang="en-US" sz="3200" dirty="0">
                <a:solidFill>
                  <a:schemeClr val="bg1"/>
                </a:solidFill>
              </a:rPr>
              <a:t>VIDEO: Ongoing Child Assessment: Partnering With Families</a:t>
            </a:r>
          </a:p>
        </p:txBody>
      </p:sp>
      <p:pic>
        <p:nvPicPr>
          <p:cNvPr id="5" name="Picture 4" descr="Click the icon to go to the &quot;Ongoing Child Assessment: Partnering with Families&quot; video web page." title="Video camera icon">
            <a:hlinkClick r:id="rId3" tooltip="Go to video web page"/>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00916" y="1876728"/>
            <a:ext cx="2908300" cy="1740682"/>
          </a:xfrm>
          <a:prstGeom prst="rect">
            <a:avLst/>
          </a:prstGeom>
        </p:spPr>
      </p:pic>
    </p:spTree>
    <p:extLst>
      <p:ext uri="{BB962C8B-B14F-4D97-AF65-F5344CB8AC3E}">
        <p14:creationId xmlns:p14="http://schemas.microsoft.com/office/powerpoint/2010/main" val="2108867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idx="1"/>
          </p:nvPr>
        </p:nvSpPr>
        <p:spPr>
          <a:xfrm>
            <a:off x="2697351" y="697672"/>
            <a:ext cx="6310583" cy="5850611"/>
          </a:xfrm>
          <a:prstGeom prst="rect">
            <a:avLst/>
          </a:prstGeom>
          <a:noFill/>
          <a:ln>
            <a:noFill/>
          </a:ln>
        </p:spPr>
        <p:txBody>
          <a:bodyPr lIns="91425" tIns="45700" rIns="91425" bIns="45700" anchor="t" anchorCtr="0">
            <a:noAutofit/>
          </a:bodyPr>
          <a:lstStyle/>
          <a:p>
            <a:pPr marL="57150" marR="0" lvl="0" indent="0" algn="l" rtl="0">
              <a:spcBef>
                <a:spcPts val="0"/>
              </a:spcBef>
              <a:spcAft>
                <a:spcPts val="2400"/>
              </a:spcAft>
              <a:buClr>
                <a:schemeClr val="dk1"/>
              </a:buClr>
              <a:buSzPct val="100000"/>
              <a:buNone/>
            </a:pPr>
            <a:r>
              <a:rPr lang="en-US" b="1" i="0" u="none" strike="noStrike" cap="none" dirty="0">
                <a:solidFill>
                  <a:schemeClr val="dk1"/>
                </a:solidFill>
                <a:latin typeface="Arial"/>
                <a:ea typeface="Arial"/>
                <a:cs typeface="Arial"/>
                <a:sym typeface="Arial"/>
              </a:rPr>
              <a:t>Video Debrief</a:t>
            </a:r>
            <a:endParaRPr lang="en-US" sz="2800" b="0" i="0" u="none" strike="noStrike" cap="none" dirty="0">
              <a:solidFill>
                <a:schemeClr val="dk1"/>
              </a:solidFill>
              <a:latin typeface="Arial"/>
              <a:ea typeface="Arial"/>
              <a:cs typeface="Arial"/>
              <a:sym typeface="Arial"/>
            </a:endParaRPr>
          </a:p>
          <a:p>
            <a:pPr marL="346075" marR="0" lvl="0" indent="-288925" algn="l" rtl="0">
              <a:spcBef>
                <a:spcPts val="0"/>
              </a:spcBef>
              <a:spcAft>
                <a:spcPts val="400"/>
              </a:spcAft>
              <a:buClr>
                <a:schemeClr val="dk1"/>
              </a:buClr>
              <a:buSzPct val="100000"/>
              <a:buFont typeface="Arial"/>
              <a:buChar char="•"/>
            </a:pPr>
            <a:r>
              <a:rPr lang="en-US" sz="2800" b="0" i="0" u="none" strike="noStrike" cap="none" dirty="0">
                <a:solidFill>
                  <a:schemeClr val="dk1"/>
                </a:solidFill>
                <a:latin typeface="Arial"/>
                <a:ea typeface="Arial"/>
                <a:cs typeface="Arial"/>
                <a:sym typeface="Arial"/>
              </a:rPr>
              <a:t>Family engagement promotes children’s learning.</a:t>
            </a:r>
          </a:p>
          <a:p>
            <a:pPr marL="346075" marR="0" lvl="0" indent="-288925" algn="l" rtl="0">
              <a:spcBef>
                <a:spcPts val="0"/>
              </a:spcBef>
              <a:spcAft>
                <a:spcPts val="400"/>
              </a:spcAft>
              <a:buClr>
                <a:schemeClr val="dk1"/>
              </a:buClr>
              <a:buSzPct val="100000"/>
              <a:buFont typeface="Arial"/>
              <a:buChar char="•"/>
            </a:pPr>
            <a:r>
              <a:rPr lang="en-US" sz="2800" b="0" i="0" u="none" strike="noStrike" cap="none" dirty="0">
                <a:solidFill>
                  <a:schemeClr val="dk1"/>
                </a:solidFill>
                <a:latin typeface="Arial"/>
                <a:ea typeface="Arial"/>
                <a:cs typeface="Arial"/>
                <a:sym typeface="Arial"/>
              </a:rPr>
              <a:t>Families are children’s first and primary teachers.</a:t>
            </a:r>
          </a:p>
          <a:p>
            <a:pPr marL="346075" marR="0" lvl="0" indent="-288925" algn="l" rtl="0">
              <a:spcBef>
                <a:spcPts val="0"/>
              </a:spcBef>
              <a:spcAft>
                <a:spcPts val="400"/>
              </a:spcAft>
              <a:buClr>
                <a:schemeClr val="dk1"/>
              </a:buClr>
              <a:buSzPct val="100000"/>
              <a:buFont typeface="Arial"/>
              <a:buChar char="•"/>
            </a:pPr>
            <a:r>
              <a:rPr lang="en-US" sz="2800" b="0" i="0" u="none" strike="noStrike" cap="none" dirty="0">
                <a:solidFill>
                  <a:schemeClr val="dk1"/>
                </a:solidFill>
                <a:latin typeface="Arial"/>
                <a:ea typeface="Arial"/>
                <a:cs typeface="Arial"/>
                <a:sym typeface="Arial"/>
              </a:rPr>
              <a:t>It is important to hear from families first.</a:t>
            </a:r>
          </a:p>
          <a:p>
            <a:pPr marL="346075" marR="0" lvl="0" indent="-288925" algn="l" rtl="0">
              <a:spcBef>
                <a:spcPts val="0"/>
              </a:spcBef>
              <a:spcAft>
                <a:spcPts val="400"/>
              </a:spcAft>
              <a:buClr>
                <a:schemeClr val="dk1"/>
              </a:buClr>
              <a:buSzPct val="100000"/>
              <a:buFont typeface="Arial"/>
              <a:buChar char="•"/>
            </a:pPr>
            <a:r>
              <a:rPr lang="en-US" sz="2800" b="0" i="0" u="none" strike="noStrike" cap="none" dirty="0">
                <a:solidFill>
                  <a:schemeClr val="dk1"/>
                </a:solidFill>
                <a:latin typeface="Arial"/>
                <a:ea typeface="Arial"/>
                <a:cs typeface="Arial"/>
                <a:sym typeface="Arial"/>
              </a:rPr>
              <a:t>Knowing what children do at home helps educators.</a:t>
            </a:r>
          </a:p>
          <a:p>
            <a:pPr marL="346075" marR="0" lvl="0" indent="-288925" algn="l" rtl="0">
              <a:spcBef>
                <a:spcPts val="0"/>
              </a:spcBef>
              <a:spcAft>
                <a:spcPts val="400"/>
              </a:spcAft>
              <a:buClr>
                <a:schemeClr val="dk1"/>
              </a:buClr>
              <a:buSzPct val="100000"/>
              <a:buFont typeface="Arial"/>
              <a:buChar char="•"/>
            </a:pPr>
            <a:r>
              <a:rPr lang="en-US" sz="2800" b="0" i="0" u="none" strike="noStrike" cap="none" dirty="0">
                <a:solidFill>
                  <a:schemeClr val="dk1"/>
                </a:solidFill>
                <a:latin typeface="Arial"/>
                <a:ea typeface="Arial"/>
                <a:cs typeface="Arial"/>
                <a:sym typeface="Arial"/>
              </a:rPr>
              <a:t>Families can help develop collaborative learning goals </a:t>
            </a:r>
            <a:br>
              <a:rPr lang="en-US" sz="2800" b="0" i="0" u="none" strike="noStrike" cap="none" dirty="0">
                <a:solidFill>
                  <a:schemeClr val="dk1"/>
                </a:solidFill>
                <a:latin typeface="Arial"/>
                <a:ea typeface="Arial"/>
                <a:cs typeface="Arial"/>
                <a:sym typeface="Arial"/>
              </a:rPr>
            </a:br>
            <a:r>
              <a:rPr lang="en-US" sz="2800" b="0" i="0" u="none" strike="noStrike" cap="none" dirty="0">
                <a:solidFill>
                  <a:schemeClr val="dk1"/>
                </a:solidFill>
                <a:latin typeface="Arial"/>
                <a:ea typeface="Arial"/>
                <a:cs typeface="Arial"/>
                <a:sym typeface="Arial"/>
              </a:rPr>
              <a:t>for children.</a:t>
            </a:r>
            <a:endParaRPr sz="2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0952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EarlyEdU_PPT_Template">
  <a:themeElements>
    <a:clrScheme name="PFCE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79339"/>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sz="3600" b="0" dirty="0" smtClean="0"/>
        </a:defPPr>
      </a:lstStyle>
    </a:txDef>
  </a:objectDefaults>
  <a:extraClrSchemeLst/>
  <a:extLst>
    <a:ext uri="{05A4C25C-085E-4340-85A3-A5531E510DB2}">
      <thm15:themeFamily xmlns:thm15="http://schemas.microsoft.com/office/thememl/2012/main" name="Presentation8" id="{C1DB326A-84B3-5843-A2F7-46481A115217}" vid="{D0810A54-BE13-E94A-A20F-5C504E7769B0}"/>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8708</TotalTime>
  <Words>1697</Words>
  <Application>Microsoft Office PowerPoint</Application>
  <PresentationFormat>On-screen Show (4:3)</PresentationFormat>
  <Paragraphs>262</Paragraphs>
  <Slides>59</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.AppleSystemUIFont</vt:lpstr>
      <vt:lpstr>Arial</vt:lpstr>
      <vt:lpstr>Calibri</vt:lpstr>
      <vt:lpstr>Century Gothic</vt:lpstr>
      <vt:lpstr>Times New Roman</vt:lpstr>
      <vt:lpstr>1_EarlyEdU_PPT_Template</vt:lpstr>
      <vt:lpstr>PowerPoint Presentation</vt:lpstr>
      <vt:lpstr>Overview</vt:lpstr>
      <vt:lpstr>PowerPoint Presentation</vt:lpstr>
      <vt:lpstr>PowerPoint Presentation</vt:lpstr>
      <vt:lpstr>Ongoing Child Assessment</vt:lpstr>
      <vt:lpstr>PowerPoint Presentation</vt:lpstr>
      <vt:lpstr>PowerPoint Presentation</vt:lpstr>
      <vt:lpstr>PowerPoint Presentation</vt:lpstr>
      <vt:lpstr>PowerPoint Presentation</vt:lpstr>
      <vt:lpstr>Ongoing Assessment: A Definition</vt:lpstr>
      <vt:lpstr>The Assessment-Teaching Cycle</vt:lpstr>
      <vt:lpstr>Goals in Sharing Data with Families</vt:lpstr>
      <vt:lpstr>Gathering and Sharing Information</vt:lpstr>
      <vt:lpstr>PowerPoint Presentation</vt:lpstr>
      <vt:lpstr>PowerPoint Presentation</vt:lpstr>
      <vt:lpstr>Positive Relationships Are Key</vt:lpstr>
      <vt:lpstr>PowerPoint Presentation</vt:lpstr>
      <vt:lpstr>Inviting and Responding</vt:lpstr>
      <vt:lpstr>Impact of Shared Information</vt:lpstr>
      <vt:lpstr>Benefits of Partnership</vt:lpstr>
      <vt:lpstr>Perspectives</vt:lpstr>
      <vt:lpstr>PowerPoint Presentation</vt:lpstr>
      <vt:lpstr>PowerPoint Presentation</vt:lpstr>
      <vt:lpstr>PowerPoint Presentation</vt:lpstr>
      <vt:lpstr>Sharing Perspectives</vt:lpstr>
      <vt:lpstr>PowerPoint Presentation</vt:lpstr>
      <vt:lpstr>Start With Family Perspectives</vt:lpstr>
      <vt:lpstr>Sensitivity to Family Individuality</vt:lpstr>
      <vt:lpstr>PowerPoint Presentation</vt:lpstr>
      <vt:lpstr>Approaches to Communication </vt:lpstr>
      <vt:lpstr>Strategies for Conversations</vt:lpstr>
      <vt:lpstr>PowerPoint Presentation</vt:lpstr>
      <vt:lpstr>Making Information Meaningful</vt:lpstr>
      <vt:lpstr>Tips for Sharing Clear Information</vt:lpstr>
      <vt:lpstr>Ways to Communicate</vt:lpstr>
      <vt:lpstr>PowerPoint Presentation</vt:lpstr>
      <vt:lpstr>PowerPoint Presentation</vt:lpstr>
      <vt:lpstr>PowerPoint Presentation</vt:lpstr>
      <vt:lpstr>Tools for Sharing Information</vt:lpstr>
      <vt:lpstr>Using Video to Talk About  Child Learning</vt:lpstr>
      <vt:lpstr>PowerPoint Presentation</vt:lpstr>
      <vt:lpstr>PowerPoint Presentation</vt:lpstr>
      <vt:lpstr>PowerPoint Presentation</vt:lpstr>
      <vt:lpstr>Keep It REAL</vt:lpstr>
      <vt:lpstr>Acting on Shared Information</vt:lpstr>
      <vt:lpstr>Co-Designing Activities</vt:lpstr>
      <vt:lpstr>Action Steps</vt:lpstr>
      <vt:lpstr>PowerPoint Presentation</vt:lpstr>
      <vt:lpstr>PowerPoint Presentation</vt:lpstr>
      <vt:lpstr>PowerPoint Presentation</vt:lpstr>
      <vt:lpstr>PowerPoint Presentation</vt:lpstr>
      <vt:lpstr>Improving Practices</vt:lpstr>
      <vt:lpstr>PowerPoint Presentation</vt:lpstr>
      <vt:lpstr>Reflective Practice</vt:lpstr>
      <vt:lpstr>Bringing It All Together</vt:lpstr>
      <vt:lpstr>The Head Start Parent, Family, and Community Engagement Framework</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dc:title>
  <dc:creator>AdultPatron10</dc:creator>
  <cp:lastModifiedBy>Bernard Lopez</cp:lastModifiedBy>
  <cp:revision>652</cp:revision>
  <cp:lastPrinted>2017-06-30T18:08:43Z</cp:lastPrinted>
  <dcterms:modified xsi:type="dcterms:W3CDTF">2020-07-02T18:28:54Z</dcterms:modified>
</cp:coreProperties>
</file>