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61" r:id="rId2"/>
    <p:sldId id="317" r:id="rId3"/>
    <p:sldId id="316" r:id="rId4"/>
    <p:sldId id="306" r:id="rId5"/>
    <p:sldId id="283" r:id="rId6"/>
    <p:sldId id="267" r:id="rId7"/>
    <p:sldId id="286" r:id="rId8"/>
    <p:sldId id="318" r:id="rId9"/>
    <p:sldId id="312" r:id="rId10"/>
    <p:sldId id="309" r:id="rId11"/>
    <p:sldId id="314" r:id="rId12"/>
    <p:sldId id="310" r:id="rId13"/>
    <p:sldId id="313" r:id="rId14"/>
    <p:sldId id="308" r:id="rId15"/>
    <p:sldId id="276" r:id="rId16"/>
    <p:sldId id="319" r:id="rId17"/>
    <p:sldId id="302" r:id="rId18"/>
    <p:sldId id="32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sica Vick" initials="JV" lastIdx="4" clrIdx="0"/>
  <p:cmAuthor id="1" name="mek6d" initials="m" lastIdx="14" clrIdx="1"/>
  <p:cmAuthor id="2" name="bkh3d" initials="b" lastIdx="1" clrIdx="2"/>
  <p:cmAuthor id="3" name="Bettina Viteri" initials="" lastIdx="5" clrIdx="3"/>
  <p:cmAuthor id="4" name="Angela Notari Syverson" initials="" lastIdx="2" clrIdx="4"/>
  <p:cmAuthor id="5" name="Barbara Matlock" initials="" lastIdx="12" clrIdx="5"/>
  <p:cmAuthor id="6" name="Kathryn Willette" initials="KW" lastIdx="6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91C2"/>
    <a:srgbClr val="EE2F96"/>
    <a:srgbClr val="FF3600"/>
    <a:srgbClr val="045F7B"/>
    <a:srgbClr val="07B22F"/>
    <a:srgbClr val="854B9E"/>
    <a:srgbClr val="05993D"/>
    <a:srgbClr val="9D674F"/>
    <a:srgbClr val="FF5B40"/>
    <a:srgbClr val="FB6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3073" autoAdjust="0"/>
  </p:normalViewPr>
  <p:slideViewPr>
    <p:cSldViewPr snapToGrid="0">
      <p:cViewPr varScale="1">
        <p:scale>
          <a:sx n="110" d="100"/>
          <a:sy n="110" d="100"/>
        </p:scale>
        <p:origin x="-120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484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65610-EFAD-EC48-9E59-3477A1F005C1}" type="datetimeFigureOut">
              <a:rPr lang="en-US" smtClean="0"/>
              <a:pPr/>
              <a:t>9/21/12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0631D-B814-7F44-B836-1AE29DBFB3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54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E84E2-8C02-421D-B747-E2B4E37B08BA}" type="datetimeFigureOut">
              <a:rPr lang="en-US" smtClean="0"/>
              <a:pPr/>
              <a:t>9/21/12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77787-A0B5-4DB7-B777-E72895F662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19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  <a:buFont typeface="Arial" pitchFamily="34" charset="0"/>
              <a:buNone/>
            </a:pPr>
            <a:endParaRPr lang="en-US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  <a:buFont typeface="Arial" pitchFamily="34" charset="0"/>
              <a:buNone/>
            </a:pPr>
            <a:endParaRPr lang="en-US" dirty="0" smtClean="0"/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5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04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04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04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01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77787-A0B5-4DB7-B777-E72895F662B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9/21/12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9/21/12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5653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/>
              <a:pPr/>
              <a:t>9/21/12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/>
              <a:pPr/>
              <a:t>9/21/12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52F2-9B11-4FC0-9217-7D20B3AC9849}" type="datetime1">
              <a:rPr lang="en-US" smtClean="0"/>
              <a:pPr/>
              <a:t>9/21/12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/>
              <a:pPr/>
              <a:t>9/21/12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9/21/12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9/21/12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9/21/12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9/21/12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3563C-D9B3-4432-B336-144C997D6215}" type="datetime1">
              <a:rPr lang="en-US" smtClean="0"/>
              <a:pPr/>
              <a:t>9/21/12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3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0333" y="2726267"/>
            <a:ext cx="5875867" cy="1456266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124201" y="2934905"/>
            <a:ext cx="5829994" cy="1030655"/>
          </a:xfrm>
        </p:spPr>
        <p:txBody>
          <a:bodyPr>
            <a:noAutofit/>
          </a:bodyPr>
          <a:lstStyle/>
          <a:p>
            <a:pPr algn="ctr"/>
            <a:r>
              <a:rPr lang="en-US" sz="1900" dirty="0" smtClean="0"/>
              <a:t>Engaging Interactions: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Scaffolding Children’s Learning</a:t>
            </a:r>
            <a:endParaRPr lang="en-US" sz="2400" dirty="0"/>
          </a:p>
        </p:txBody>
      </p:sp>
      <p:sp>
        <p:nvSpPr>
          <p:cNvPr id="4" name="TextBox 4"/>
          <p:cNvSpPr txBox="1"/>
          <p:nvPr/>
        </p:nvSpPr>
        <p:spPr>
          <a:xfrm>
            <a:off x="7267575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 THIS </a:t>
            </a:r>
            <a:r>
              <a:rPr lang="en-US" dirty="0" smtClean="0"/>
              <a:t>CLIP…</a:t>
            </a:r>
            <a:r>
              <a:rPr lang="en-US" b="1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97852" y="3098371"/>
            <a:ext cx="3084286" cy="1683835"/>
          </a:xfrm>
          <a:prstGeom prst="roundRect">
            <a:avLst/>
          </a:prstGeom>
          <a:solidFill>
            <a:srgbClr val="FB6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Supports children’s </a:t>
            </a:r>
          </a:p>
          <a:p>
            <a:pPr marL="0" indent="0" algn="ctr"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Literacy Knowledge </a:t>
            </a:r>
            <a:r>
              <a:rPr lang="en-US" sz="2000" b="1" dirty="0">
                <a:solidFill>
                  <a:schemeClr val="bg1"/>
                </a:solidFill>
                <a:latin typeface="Century Gothic"/>
                <a:cs typeface="Century Gothic"/>
              </a:rPr>
              <a:t>&amp;</a:t>
            </a:r>
            <a:r>
              <a:rPr lang="en-US" sz="2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Skills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28721" y="2170585"/>
            <a:ext cx="3832012" cy="3670939"/>
          </a:xfrm>
          <a:prstGeom prst="roundRect">
            <a:avLst/>
          </a:prstGeom>
          <a:solidFill>
            <a:srgbClr val="FF5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  <a:latin typeface="Century Gothic"/>
                <a:cs typeface="Century Gothic"/>
              </a:rPr>
              <a:t>T</a:t>
            </a:r>
            <a:r>
              <a:rPr lang="en-US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he teacher provides a hint as the child identifies the title of a book.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  <a:latin typeface="Century Gothic"/>
                <a:cs typeface="Century Gothic"/>
              </a:rPr>
              <a:t>T</a:t>
            </a:r>
            <a:r>
              <a:rPr lang="en-US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he teacher models the letter sound. She also give hints on how to </a:t>
            </a:r>
            <a:r>
              <a:rPr lang="en-US" b="1" dirty="0">
                <a:solidFill>
                  <a:schemeClr val="tx1"/>
                </a:solidFill>
                <a:latin typeface="Century Gothic"/>
                <a:cs typeface="Century Gothic"/>
              </a:rPr>
              <a:t>make the </a:t>
            </a:r>
            <a:r>
              <a:rPr lang="en-US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letter </a:t>
            </a:r>
            <a:r>
              <a:rPr lang="en-US" b="1" dirty="0">
                <a:solidFill>
                  <a:schemeClr val="tx1"/>
                </a:solidFill>
                <a:latin typeface="Century Gothic"/>
                <a:cs typeface="Century Gothic"/>
              </a:rPr>
              <a:t>“g</a:t>
            </a:r>
            <a:r>
              <a:rPr lang="en-US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”.  </a:t>
            </a:r>
            <a:endParaRPr lang="en-US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447347" y="3784024"/>
            <a:ext cx="939408" cy="521934"/>
          </a:xfrm>
          <a:prstGeom prst="rightArrow">
            <a:avLst/>
          </a:prstGeom>
          <a:solidFill>
            <a:srgbClr val="FB63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54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nge-Of-Answers_SUBS.w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41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 THIS </a:t>
            </a:r>
            <a:r>
              <a:rPr lang="en-US" dirty="0" smtClean="0"/>
              <a:t>CLIP…</a:t>
            </a:r>
            <a:endParaRPr lang="en-US" sz="2000" dirty="0"/>
          </a:p>
        </p:txBody>
      </p:sp>
      <p:sp>
        <p:nvSpPr>
          <p:cNvPr id="4" name="Rounded Rectangle 3"/>
          <p:cNvSpPr/>
          <p:nvPr/>
        </p:nvSpPr>
        <p:spPr>
          <a:xfrm>
            <a:off x="478401" y="1889775"/>
            <a:ext cx="3627157" cy="4459873"/>
          </a:xfrm>
          <a:prstGeom prst="roundRect">
            <a:avLst/>
          </a:prstGeom>
          <a:solidFill>
            <a:srgbClr val="9D674F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The teacher provides a range of answers to help a child tell </a:t>
            </a:r>
            <a:r>
              <a:rPr lang="en-US" b="1" dirty="0">
                <a:solidFill>
                  <a:schemeClr val="tx1"/>
                </a:solidFill>
                <a:latin typeface="Century Gothic"/>
                <a:cs typeface="Century Gothic"/>
              </a:rPr>
              <a:t>something about </a:t>
            </a:r>
            <a:r>
              <a:rPr lang="en-US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the dolphin model. </a:t>
            </a:r>
            <a:r>
              <a:rPr lang="en-US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The teacher says:</a:t>
            </a:r>
            <a:endParaRPr lang="en-US" b="1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tx1"/>
                </a:solidFill>
                <a:latin typeface="Century Gothic"/>
                <a:cs typeface="Century Gothic"/>
              </a:rPr>
              <a:t>It has no teeth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The belly is </a:t>
            </a:r>
            <a:r>
              <a:rPr lang="en-US" b="1" dirty="0">
                <a:solidFill>
                  <a:schemeClr val="tx1"/>
                </a:solidFill>
                <a:latin typeface="Century Gothic"/>
                <a:cs typeface="Century Gothic"/>
              </a:rPr>
              <a:t>a different color </a:t>
            </a:r>
            <a:r>
              <a:rPr lang="en-US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from the rest of the body</a:t>
            </a:r>
            <a:endParaRPr lang="en-US" b="1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tx1"/>
                </a:solidFill>
                <a:latin typeface="Century Gothic"/>
                <a:cs typeface="Century Gothic"/>
              </a:rPr>
              <a:t>It has a fin on the top like a </a:t>
            </a:r>
            <a:r>
              <a:rPr lang="en-US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shark.</a:t>
            </a:r>
            <a:endParaRPr lang="en-US" b="1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endParaRPr lang="en-US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59288" y="3090944"/>
            <a:ext cx="3421291" cy="2106612"/>
          </a:xfrm>
          <a:prstGeom prst="roundRect">
            <a:avLst/>
          </a:prstGeom>
          <a:solidFill>
            <a:srgbClr val="9D674F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Supports children’s </a:t>
            </a:r>
          </a:p>
          <a:p>
            <a:pPr marL="0" indent="0" algn="ctr"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Science Knowledge &amp; Skills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175144" y="3784024"/>
            <a:ext cx="939408" cy="521934"/>
          </a:xfrm>
          <a:prstGeom prst="rightArrow">
            <a:avLst/>
          </a:prstGeom>
          <a:solidFill>
            <a:srgbClr val="FB63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19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dditional-Resources_SUBS.w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6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IN THIS </a:t>
            </a:r>
            <a:r>
              <a:rPr lang="en-US" sz="2800" dirty="0" smtClean="0"/>
              <a:t>CLIP…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8219" y="2881554"/>
            <a:ext cx="3537091" cy="2576113"/>
          </a:xfrm>
          <a:prstGeom prst="roundRect">
            <a:avLst/>
          </a:prstGeom>
          <a:solidFill>
            <a:srgbClr val="6C9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The teacher provides additional resources to a child who wants to draw a picture of a dolphin. The teacher acknowledges a peer‘s suggestion and also helps the child search for a book with pictures of dolphins.</a:t>
            </a:r>
            <a:endParaRPr lang="en-US" sz="18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89373" y="3456695"/>
            <a:ext cx="3002692" cy="1556951"/>
          </a:xfrm>
          <a:prstGeom prst="roundRect">
            <a:avLst/>
          </a:prstGeom>
          <a:solidFill>
            <a:srgbClr val="6C9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Supports children’s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Approaches To Learning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383902" y="4036292"/>
            <a:ext cx="939408" cy="521934"/>
          </a:xfrm>
          <a:prstGeom prst="rightArrow">
            <a:avLst/>
          </a:prstGeom>
          <a:solidFill>
            <a:srgbClr val="FB63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63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When Can I scaffold?</a:t>
            </a:r>
            <a:endParaRPr lang="en-US" sz="3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1724" y="1896533"/>
            <a:ext cx="8662275" cy="993812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dirty="0" smtClean="0"/>
              <a:t>Teachers may scaffold children’s learning </a:t>
            </a:r>
            <a:r>
              <a:rPr lang="en-US" b="1" dirty="0" smtClean="0"/>
              <a:t>throughout </a:t>
            </a:r>
            <a:r>
              <a:rPr lang="en-US" b="1" dirty="0"/>
              <a:t>the school day </a:t>
            </a:r>
            <a:r>
              <a:rPr lang="en-US" dirty="0"/>
              <a:t>in many classroom </a:t>
            </a:r>
            <a:r>
              <a:rPr lang="en-US" dirty="0" smtClean="0"/>
              <a:t>activities.</a:t>
            </a:r>
            <a:endParaRPr lang="en-US" dirty="0"/>
          </a:p>
        </p:txBody>
      </p:sp>
      <p:pic>
        <p:nvPicPr>
          <p:cNvPr id="2" name="Picture 1" descr="Presaia_brushing_teeth_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0"/>
          <a:stretch/>
        </p:blipFill>
        <p:spPr>
          <a:xfrm>
            <a:off x="2918343" y="3178477"/>
            <a:ext cx="2016845" cy="2815647"/>
          </a:xfrm>
          <a:prstGeom prst="rect">
            <a:avLst/>
          </a:prstGeom>
        </p:spPr>
      </p:pic>
      <p:pic>
        <p:nvPicPr>
          <p:cNvPr id="4" name="Picture 3" descr="Noemi_and_Richard_colored_kapla_blocks_1_2(1)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8" b="7242"/>
          <a:stretch/>
        </p:blipFill>
        <p:spPr>
          <a:xfrm>
            <a:off x="709424" y="3170620"/>
            <a:ext cx="2096168" cy="2802759"/>
          </a:xfrm>
          <a:prstGeom prst="rect">
            <a:avLst/>
          </a:prstGeom>
        </p:spPr>
      </p:pic>
      <p:pic>
        <p:nvPicPr>
          <p:cNvPr id="7" name="Picture 6" descr="Scaffolding_3_cut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900" y="3166934"/>
            <a:ext cx="3391799" cy="28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2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Improving practice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76850" y="1979924"/>
            <a:ext cx="7460616" cy="1128117"/>
          </a:xfrm>
          <a:prstGeom prst="rect">
            <a:avLst/>
          </a:prstGeom>
          <a:solidFill>
            <a:srgbClr val="259828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45720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Video record and review your own </a:t>
            </a:r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teaching.</a:t>
            </a:r>
            <a:endParaRPr lang="en-US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6850" y="3272397"/>
            <a:ext cx="7460616" cy="1000514"/>
          </a:xfrm>
          <a:prstGeom prst="rect">
            <a:avLst/>
          </a:prstGeom>
          <a:solidFill>
            <a:srgbClr val="C4960C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45720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Practice with a </a:t>
            </a:r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peer. </a:t>
            </a:r>
            <a:endParaRPr lang="en-US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850" y="4436656"/>
            <a:ext cx="7460616" cy="1091618"/>
          </a:xfrm>
          <a:prstGeom prst="rect">
            <a:avLst/>
          </a:prstGeom>
          <a:solidFill>
            <a:srgbClr val="F47B20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45720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Watch a “</a:t>
            </a:r>
            <a:r>
              <a:rPr lang="en-US" sz="2800">
                <a:solidFill>
                  <a:schemeClr val="bg1"/>
                </a:solidFill>
                <a:latin typeface="Century Gothic"/>
                <a:cs typeface="Century Gothic"/>
              </a:rPr>
              <a:t>master </a:t>
            </a:r>
            <a:r>
              <a:rPr lang="en-US" sz="2800" smtClean="0">
                <a:solidFill>
                  <a:schemeClr val="bg1"/>
                </a:solidFill>
                <a:latin typeface="Century Gothic"/>
                <a:cs typeface="Century Gothic"/>
              </a:rPr>
              <a:t>teacher” </a:t>
            </a: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in </a:t>
            </a:r>
            <a:r>
              <a:rPr lang="en-U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action.</a:t>
            </a:r>
            <a:endParaRPr lang="en-US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9861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803400"/>
            <a:ext cx="8407893" cy="472589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Teachers can scaffold children’s learning by: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Providing </a:t>
            </a:r>
            <a:r>
              <a:rPr lang="en-US" b="1" dirty="0" smtClean="0">
                <a:solidFill>
                  <a:srgbClr val="259828"/>
                </a:solidFill>
              </a:rPr>
              <a:t>hints</a:t>
            </a:r>
            <a:r>
              <a:rPr lang="en-US" dirty="0" smtClean="0"/>
              <a:t> when children have difficulty understanding concepts.  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Offering a </a:t>
            </a:r>
            <a:r>
              <a:rPr lang="en-US" b="1" dirty="0" smtClean="0">
                <a:solidFill>
                  <a:srgbClr val="FB6341"/>
                </a:solidFill>
              </a:rPr>
              <a:t>range of answers </a:t>
            </a:r>
            <a:r>
              <a:rPr lang="en-US" dirty="0" smtClean="0"/>
              <a:t>when children need extra support.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Encouraging children to use </a:t>
            </a:r>
            <a:r>
              <a:rPr lang="en-US" b="1" dirty="0" smtClean="0">
                <a:solidFill>
                  <a:srgbClr val="045F7B"/>
                </a:solidFill>
              </a:rPr>
              <a:t>additional resources</a:t>
            </a:r>
            <a:r>
              <a:rPr lang="en-US" dirty="0" smtClean="0">
                <a:solidFill>
                  <a:srgbClr val="045F7B"/>
                </a:solidFill>
              </a:rPr>
              <a:t> </a:t>
            </a:r>
            <a:r>
              <a:rPr lang="en-US" dirty="0" smtClean="0"/>
              <a:t>to help them understand concepts and </a:t>
            </a:r>
            <a:r>
              <a:rPr lang="en-US" smtClean="0"/>
              <a:t>ideas</a:t>
            </a:r>
            <a:r>
              <a:rPr lang="en-US" b="1" smtClean="0"/>
              <a:t>.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6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6267450" y="624250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32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e-Graphic_outline-3foundat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4" b="1"/>
          <a:stretch/>
        </p:blipFill>
        <p:spPr>
          <a:xfrm>
            <a:off x="818445" y="1600200"/>
            <a:ext cx="7323666" cy="5339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FRAMEWORK FOR EFFECTIVE PRACTICE </a:t>
            </a:r>
            <a:br>
              <a:rPr lang="en-US" dirty="0"/>
            </a:br>
            <a:r>
              <a:rPr lang="en-US" sz="2200" dirty="0"/>
              <a:t>SUPPORTING SCHOOL READINESS FOR ALL CHILDREN</a:t>
            </a:r>
          </a:p>
        </p:txBody>
      </p:sp>
      <p:pic>
        <p:nvPicPr>
          <p:cNvPr id="4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1817979" y="1840941"/>
            <a:ext cx="5592525" cy="4646655"/>
          </a:xfrm>
        </p:spPr>
      </p:pic>
      <p:sp>
        <p:nvSpPr>
          <p:cNvPr id="3" name="Rectangle 2"/>
          <p:cNvSpPr/>
          <p:nvPr/>
        </p:nvSpPr>
        <p:spPr>
          <a:xfrm>
            <a:off x="1072444" y="1840941"/>
            <a:ext cx="6985000" cy="37047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889" y="4331227"/>
            <a:ext cx="577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FOCUS ON</a:t>
            </a:r>
          </a:p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FOUNDATION</a:t>
            </a:r>
            <a:endParaRPr lang="en-US" sz="3600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5876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1129" y="1967189"/>
            <a:ext cx="8216834" cy="699816"/>
          </a:xfrm>
          <a:prstGeom prst="rect">
            <a:avLst/>
          </a:prstGeom>
          <a:noFill/>
          <a:ln w="38100" cmpd="sng">
            <a:solidFill>
              <a:srgbClr val="2598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Century Gothic"/>
                <a:cs typeface="Century Gothic"/>
              </a:rPr>
              <a:t>Provide a definition </a:t>
            </a:r>
            <a:r>
              <a:rPr 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of scaffolding.</a:t>
            </a:r>
            <a:endParaRPr lang="en-US" sz="24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1129" y="2896799"/>
            <a:ext cx="8216834" cy="1000514"/>
          </a:xfrm>
          <a:prstGeom prst="rect">
            <a:avLst/>
          </a:prstGeom>
          <a:noFill/>
          <a:ln w="38100" cmpd="sng">
            <a:solidFill>
              <a:srgbClr val="C4960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Century Gothic"/>
                <a:cs typeface="Century Gothic"/>
              </a:rPr>
              <a:t>Give examples and strategies </a:t>
            </a:r>
            <a:r>
              <a:rPr 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of how teachers can scaffold children’s learning.</a:t>
            </a:r>
            <a:endParaRPr lang="en-US" sz="24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129" y="4125675"/>
            <a:ext cx="8216834" cy="930510"/>
          </a:xfrm>
          <a:prstGeom prst="rect">
            <a:avLst/>
          </a:prstGeom>
          <a:noFill/>
          <a:ln w="38100" cmpd="sng">
            <a:solidFill>
              <a:srgbClr val="F47B2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Century Gothic"/>
                <a:cs typeface="Century Gothic"/>
              </a:rPr>
              <a:t>Connect</a:t>
            </a:r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 to the Head Start Child Development </a:t>
            </a:r>
            <a:r>
              <a:rPr 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</a:br>
            <a:r>
              <a:rPr 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and </a:t>
            </a:r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Early Learning Framework.</a:t>
            </a:r>
          </a:p>
        </p:txBody>
      </p:sp>
      <p:sp>
        <p:nvSpPr>
          <p:cNvPr id="7" name="Rectangle 6"/>
          <p:cNvSpPr/>
          <p:nvPr/>
        </p:nvSpPr>
        <p:spPr>
          <a:xfrm>
            <a:off x="471129" y="5283259"/>
            <a:ext cx="8216834" cy="955611"/>
          </a:xfrm>
          <a:prstGeom prst="rect">
            <a:avLst/>
          </a:prstGeom>
          <a:noFill/>
          <a:ln w="38100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Century Gothic"/>
                <a:cs typeface="Century Gothic"/>
              </a:rPr>
              <a:t>Provide suggestions </a:t>
            </a:r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for </a:t>
            </a:r>
            <a:r>
              <a:rPr 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teachers on how to improve their ability to scaffold.</a:t>
            </a:r>
            <a:endParaRPr lang="en-US" sz="24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17948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Scaffolding Children’s Learning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1984" y="1830387"/>
            <a:ext cx="8137646" cy="4525963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 smtClean="0"/>
              <a:t>What does it look like? 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sz="1500" b="1" dirty="0" smtClean="0">
                <a:solidFill>
                  <a:schemeClr val="accent1">
                    <a:lumMod val="75000"/>
                  </a:schemeClr>
                </a:solidFill>
              </a:rPr>
              <a:t>Teachers providing different levels of support and feedback to meet children’s individual needs, which allows them to perform at a higher level than they would independently.  Teachers scaffold by:</a:t>
            </a:r>
            <a:endParaRPr lang="en-US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lnSpc>
                <a:spcPct val="114000"/>
              </a:lnSpc>
              <a:spcAft>
                <a:spcPts val="1200"/>
              </a:spcAft>
            </a:pPr>
            <a:r>
              <a:rPr lang="en-US" sz="1400" b="1" dirty="0" smtClean="0">
                <a:solidFill>
                  <a:srgbClr val="259828"/>
                </a:solidFill>
              </a:rPr>
              <a:t>Providing hints when </a:t>
            </a:r>
            <a:r>
              <a:rPr lang="en-US" sz="1400" dirty="0" smtClean="0"/>
              <a:t>children struggle to understand concepts.</a:t>
            </a:r>
          </a:p>
          <a:p>
            <a:pPr lvl="2">
              <a:lnSpc>
                <a:spcPct val="114000"/>
              </a:lnSpc>
              <a:spcAft>
                <a:spcPts val="1200"/>
              </a:spcAft>
            </a:pPr>
            <a:r>
              <a:rPr lang="en-US" sz="1400" b="1" dirty="0" smtClean="0">
                <a:solidFill>
                  <a:srgbClr val="FB6341"/>
                </a:solidFill>
              </a:rPr>
              <a:t>Offering </a:t>
            </a:r>
            <a:r>
              <a:rPr lang="en-US" sz="1400" b="1" dirty="0">
                <a:solidFill>
                  <a:srgbClr val="FB6341"/>
                </a:solidFill>
              </a:rPr>
              <a:t>a range </a:t>
            </a:r>
            <a:r>
              <a:rPr lang="en-US" sz="1400" b="1" dirty="0" smtClean="0">
                <a:solidFill>
                  <a:srgbClr val="FB6341"/>
                </a:solidFill>
              </a:rPr>
              <a:t>of answers </a:t>
            </a:r>
            <a:r>
              <a:rPr lang="en-US" sz="1400" dirty="0"/>
              <a:t>for children to choose from when they need extra </a:t>
            </a:r>
            <a:r>
              <a:rPr lang="en-US" sz="1400" dirty="0" smtClean="0"/>
              <a:t>support answering a question.</a:t>
            </a:r>
          </a:p>
          <a:p>
            <a:pPr lvl="2">
              <a:lnSpc>
                <a:spcPct val="114000"/>
              </a:lnSpc>
              <a:spcAft>
                <a:spcPts val="1200"/>
              </a:spcAft>
            </a:pPr>
            <a:r>
              <a:rPr lang="en-US" sz="1400" b="1" dirty="0" smtClean="0">
                <a:solidFill>
                  <a:srgbClr val="045F7B"/>
                </a:solidFill>
              </a:rPr>
              <a:t>Encouraging </a:t>
            </a:r>
            <a:r>
              <a:rPr lang="en-US" sz="1400" b="1" dirty="0">
                <a:solidFill>
                  <a:srgbClr val="045F7B"/>
                </a:solidFill>
              </a:rPr>
              <a:t>children to use additional resources </a:t>
            </a:r>
            <a:r>
              <a:rPr lang="en-US" sz="1400" dirty="0"/>
              <a:t>to help them understand concepts and </a:t>
            </a:r>
            <a:r>
              <a:rPr lang="en-US" sz="1400" dirty="0" smtClean="0"/>
              <a:t>ideas.</a:t>
            </a:r>
            <a:endParaRPr lang="en-US" dirty="0" smtClean="0"/>
          </a:p>
          <a:p>
            <a:pPr>
              <a:spcAft>
                <a:spcPts val="1200"/>
              </a:spcAft>
            </a:pPr>
            <a:r>
              <a:rPr lang="en-US" sz="2400" dirty="0" smtClean="0"/>
              <a:t>What does it </a:t>
            </a:r>
            <a:r>
              <a:rPr lang="en-US" sz="2400" u="sng" dirty="0" smtClean="0"/>
              <a:t>NOT</a:t>
            </a:r>
            <a:r>
              <a:rPr lang="en-US" sz="2400" dirty="0" smtClean="0"/>
              <a:t> look like? </a:t>
            </a:r>
          </a:p>
          <a:p>
            <a:pPr lvl="2">
              <a:spcAft>
                <a:spcPts val="1200"/>
              </a:spcAft>
            </a:pPr>
            <a:r>
              <a:rPr lang="en-US" sz="1500" b="1" dirty="0" smtClean="0">
                <a:solidFill>
                  <a:srgbClr val="02499D"/>
                </a:solidFill>
              </a:rPr>
              <a:t>Teachers providing children with “right” answers.</a:t>
            </a:r>
          </a:p>
        </p:txBody>
      </p:sp>
    </p:spTree>
    <p:extLst>
      <p:ext uri="{BB962C8B-B14F-4D97-AF65-F5344CB8AC3E}">
        <p14:creationId xmlns:p14="http://schemas.microsoft.com/office/powerpoint/2010/main" val="291632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547" y="1952625"/>
            <a:ext cx="8195203" cy="1558671"/>
          </a:xfrm>
          <a:prstGeom prst="rect">
            <a:avLst/>
          </a:prstGeom>
          <a:solidFill>
            <a:srgbClr val="0599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Provide hints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7442" y="2229414"/>
            <a:ext cx="7806337" cy="9804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150" dirty="0" smtClean="0">
                <a:solidFill>
                  <a:srgbClr val="FFFFFF"/>
                </a:solidFill>
              </a:rPr>
              <a:t>Assist children when they have difficulty understanding, answering, or completing a task by </a:t>
            </a:r>
            <a:r>
              <a:rPr lang="en-US" sz="2150" b="1" dirty="0" smtClean="0">
                <a:solidFill>
                  <a:srgbClr val="FFFFFF"/>
                </a:solidFill>
              </a:rPr>
              <a:t>providing hints.</a:t>
            </a:r>
            <a:r>
              <a:rPr lang="en-US" sz="2150" dirty="0" smtClean="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7487" y="3637931"/>
            <a:ext cx="4297977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Teacher</a:t>
            </a:r>
            <a:r>
              <a:rPr lang="en-US" dirty="0" smtClean="0">
                <a:solidFill>
                  <a:srgbClr val="008000"/>
                </a:solidFill>
                <a:latin typeface="Century Gothic"/>
                <a:cs typeface="Century Gothic"/>
              </a:rPr>
              <a:t>: Wow, I like the letter you wrote.  Can you tell me the sound it makes?</a:t>
            </a:r>
            <a:endParaRPr lang="en-US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Child</a:t>
            </a:r>
            <a:r>
              <a:rPr lang="en-US" dirty="0" smtClean="0">
                <a:solidFill>
                  <a:srgbClr val="008000"/>
                </a:solidFill>
                <a:latin typeface="Century Gothic"/>
                <a:cs typeface="Century Gothic"/>
              </a:rPr>
              <a:t>: (says nothing)</a:t>
            </a:r>
            <a:endParaRPr lang="en-US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Teacher</a:t>
            </a:r>
            <a:r>
              <a:rPr lang="en-US" dirty="0" smtClean="0">
                <a:solidFill>
                  <a:srgbClr val="008000"/>
                </a:solidFill>
                <a:latin typeface="Century Gothic"/>
                <a:cs typeface="Century Gothic"/>
              </a:rPr>
              <a:t>:  Well, I see the letter  “y”. (And then teacher makes facial gesture for the letter “y”.) </a:t>
            </a:r>
            <a:endParaRPr lang="en-US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Child</a:t>
            </a:r>
            <a:r>
              <a:rPr lang="en-US" dirty="0" smtClean="0">
                <a:solidFill>
                  <a:srgbClr val="008000"/>
                </a:solidFill>
                <a:latin typeface="Century Gothic"/>
                <a:cs typeface="Century Gothic"/>
              </a:rPr>
              <a:t>: </a:t>
            </a:r>
            <a:r>
              <a:rPr lang="en-US" dirty="0" err="1" smtClean="0">
                <a:solidFill>
                  <a:srgbClr val="008000"/>
                </a:solidFill>
                <a:latin typeface="Century Gothic"/>
                <a:cs typeface="Century Gothic"/>
              </a:rPr>
              <a:t>yyyy</a:t>
            </a:r>
            <a:r>
              <a:rPr lang="en-US" dirty="0" smtClean="0">
                <a:solidFill>
                  <a:srgbClr val="008000"/>
                </a:solidFill>
                <a:latin typeface="Century Gothic"/>
                <a:cs typeface="Century Gothic"/>
              </a:rPr>
              <a:t>  (imitating teacher)</a:t>
            </a:r>
            <a:endParaRPr lang="en-US" dirty="0">
              <a:solidFill>
                <a:srgbClr val="008000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Quinn_showing_the_letter_y_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t="5953" r="12500" b="29762"/>
          <a:stretch/>
        </p:blipFill>
        <p:spPr>
          <a:xfrm>
            <a:off x="4952789" y="3283136"/>
            <a:ext cx="3559388" cy="2706446"/>
          </a:xfrm>
          <a:prstGeom prst="rect">
            <a:avLst/>
          </a:prstGeom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335117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547" y="1952625"/>
            <a:ext cx="8195203" cy="1640023"/>
          </a:xfrm>
          <a:prstGeom prst="rect">
            <a:avLst/>
          </a:prstGeom>
          <a:solidFill>
            <a:srgbClr val="F47B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Offer a range of answers </a:t>
            </a:r>
            <a:endParaRPr lang="en-US" sz="2800" dirty="0">
              <a:solidFill>
                <a:srgbClr val="00C9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7100" y="2089767"/>
            <a:ext cx="8063248" cy="10399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Provide a </a:t>
            </a:r>
            <a:r>
              <a:rPr lang="en-US" sz="2400" b="1" dirty="0" smtClean="0">
                <a:solidFill>
                  <a:srgbClr val="FFFFFF"/>
                </a:solidFill>
              </a:rPr>
              <a:t>range of answers </a:t>
            </a:r>
            <a:r>
              <a:rPr lang="en-US" sz="2400" dirty="0" smtClean="0">
                <a:solidFill>
                  <a:srgbClr val="FFFFFF"/>
                </a:solidFill>
              </a:rPr>
              <a:t>for children to choose from when they need extra support.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34418" y="3640489"/>
            <a:ext cx="4583860" cy="2808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Teacher</a:t>
            </a:r>
            <a:r>
              <a:rPr lang="en-US" dirty="0" smtClean="0">
                <a:solidFill>
                  <a:srgbClr val="008000"/>
                </a:solidFill>
                <a:latin typeface="Century Gothic"/>
                <a:cs typeface="Century Gothic"/>
              </a:rPr>
              <a:t>: Do you remember which one of our community helpers builds roads?</a:t>
            </a:r>
            <a:endParaRPr lang="en-US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r>
              <a:rPr lang="en-US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Child</a:t>
            </a:r>
            <a:r>
              <a:rPr lang="en-US" dirty="0" smtClean="0">
                <a:solidFill>
                  <a:srgbClr val="008000"/>
                </a:solidFill>
                <a:latin typeface="Century Gothic"/>
                <a:cs typeface="Century Gothic"/>
              </a:rPr>
              <a:t>: A policeman?</a:t>
            </a:r>
            <a:endParaRPr lang="en-US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r>
              <a:rPr lang="en-US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Teacher</a:t>
            </a:r>
            <a:r>
              <a:rPr lang="en-US" dirty="0" smtClean="0">
                <a:solidFill>
                  <a:srgbClr val="008000"/>
                </a:solidFill>
                <a:latin typeface="Century Gothic"/>
                <a:cs typeface="Century Gothic"/>
              </a:rPr>
              <a:t>: Police officers are seen out on the streets but do they build them? </a:t>
            </a:r>
            <a:endParaRPr lang="en-US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r>
              <a:rPr lang="en-US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Child</a:t>
            </a:r>
            <a:r>
              <a:rPr lang="en-US" dirty="0" smtClean="0">
                <a:solidFill>
                  <a:srgbClr val="008000"/>
                </a:solidFill>
                <a:latin typeface="Century Gothic"/>
                <a:cs typeface="Century Gothic"/>
              </a:rPr>
              <a:t>: (shrugs)</a:t>
            </a:r>
            <a:endParaRPr lang="en-US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r>
              <a:rPr lang="en-US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Teacher</a:t>
            </a:r>
            <a:r>
              <a:rPr lang="en-US" dirty="0" smtClean="0">
                <a:solidFill>
                  <a:srgbClr val="008000"/>
                </a:solidFill>
                <a:latin typeface="Century Gothic"/>
                <a:cs typeface="Century Gothic"/>
              </a:rPr>
              <a:t>: Let’s look at some choices.  We have a dentist, baker, teacher, or construction worker. </a:t>
            </a:r>
          </a:p>
          <a:p>
            <a:pPr algn="ctr"/>
            <a:r>
              <a:rPr lang="en-US" sz="1450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Conversation continues…</a:t>
            </a:r>
            <a:endParaRPr lang="en-US" sz="1450" dirty="0">
              <a:solidFill>
                <a:srgbClr val="008000"/>
              </a:solidFill>
              <a:latin typeface="Century Gothic"/>
              <a:cs typeface="Century Gothic"/>
            </a:endParaRPr>
          </a:p>
        </p:txBody>
      </p:sp>
      <p:pic>
        <p:nvPicPr>
          <p:cNvPr id="6" name="Picture 5" descr="Children_on_road_map_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98" y="3234908"/>
            <a:ext cx="3408929" cy="2767338"/>
          </a:xfrm>
          <a:prstGeom prst="rect">
            <a:avLst/>
          </a:prstGeom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353583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547" y="1952625"/>
            <a:ext cx="8195203" cy="1640023"/>
          </a:xfrm>
          <a:prstGeom prst="rect">
            <a:avLst/>
          </a:prstGeom>
          <a:solidFill>
            <a:srgbClr val="045F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Use additional resources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5666" y="2071673"/>
            <a:ext cx="8507785" cy="1284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Encourage children to use </a:t>
            </a:r>
            <a:r>
              <a:rPr lang="en-US" sz="2400" b="1" dirty="0" smtClean="0">
                <a:solidFill>
                  <a:srgbClr val="FFFFFF"/>
                </a:solidFill>
              </a:rPr>
              <a:t>additional resources </a:t>
            </a:r>
            <a:br>
              <a:rPr lang="en-US" sz="2400" b="1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>to help them understand concepts and ideas.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0359" y="3739388"/>
            <a:ext cx="4276555" cy="2577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Teacher: </a:t>
            </a:r>
            <a:r>
              <a:rPr lang="en-US" dirty="0" smtClean="0">
                <a:solidFill>
                  <a:srgbClr val="008000"/>
                </a:solidFill>
                <a:latin typeface="Century Gothic"/>
                <a:cs typeface="Century Gothic"/>
              </a:rPr>
              <a:t>Do you know what caterpillars turn into?</a:t>
            </a:r>
            <a:endParaRPr lang="en-US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Child</a:t>
            </a:r>
            <a:r>
              <a:rPr lang="en-US" dirty="0" smtClean="0">
                <a:solidFill>
                  <a:srgbClr val="008000"/>
                </a:solidFill>
                <a:latin typeface="Century Gothic"/>
                <a:cs typeface="Century Gothic"/>
              </a:rPr>
              <a:t>: I </a:t>
            </a:r>
            <a:r>
              <a:rPr lang="en-US" dirty="0" err="1" smtClean="0">
                <a:solidFill>
                  <a:srgbClr val="008000"/>
                </a:solidFill>
                <a:latin typeface="Century Gothic"/>
                <a:cs typeface="Century Gothic"/>
              </a:rPr>
              <a:t>dunno</a:t>
            </a:r>
            <a:r>
              <a:rPr lang="en-US" dirty="0" smtClean="0">
                <a:solidFill>
                  <a:srgbClr val="008000"/>
                </a:solidFill>
                <a:latin typeface="Century Gothic"/>
                <a:cs typeface="Century Gothic"/>
              </a:rPr>
              <a:t>.</a:t>
            </a:r>
            <a:endParaRPr lang="en-US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Teacher</a:t>
            </a:r>
            <a:r>
              <a:rPr lang="en-US" dirty="0" smtClean="0">
                <a:solidFill>
                  <a:srgbClr val="008000"/>
                </a:solidFill>
                <a:latin typeface="Century Gothic"/>
                <a:cs typeface="Century Gothic"/>
              </a:rPr>
              <a:t>: Why don’t we search for some information about caterpillars and see if we can figure it out.</a:t>
            </a:r>
            <a:endParaRPr lang="en-US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endParaRPr lang="en-US" sz="1450" dirty="0" smtClean="0">
              <a:solidFill>
                <a:srgbClr val="008000"/>
              </a:solidFill>
            </a:endParaRPr>
          </a:p>
          <a:p>
            <a:endParaRPr lang="en-US" sz="1450" dirty="0">
              <a:solidFill>
                <a:srgbClr val="008000"/>
              </a:solidFill>
            </a:endParaRPr>
          </a:p>
          <a:p>
            <a:endParaRPr lang="en-US" sz="1450" dirty="0">
              <a:solidFill>
                <a:srgbClr val="008000"/>
              </a:solidFill>
            </a:endParaRPr>
          </a:p>
        </p:txBody>
      </p:sp>
      <p:pic>
        <p:nvPicPr>
          <p:cNvPr id="6" name="Picture 5" descr="Boys_using_I_Pad_0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0" t="4464" r="20040" b="4762"/>
          <a:stretch/>
        </p:blipFill>
        <p:spPr>
          <a:xfrm>
            <a:off x="756171" y="3235163"/>
            <a:ext cx="3433537" cy="2975082"/>
          </a:xfrm>
          <a:prstGeom prst="rect">
            <a:avLst/>
          </a:prstGeom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162333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5590" y="2340895"/>
            <a:ext cx="5013852" cy="1673225"/>
          </a:xfrm>
          <a:prstGeom prst="rect">
            <a:avLst/>
          </a:prstGeom>
          <a:solidFill>
            <a:srgbClr val="2598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 smtClean="0"/>
              <a:t>HEAD START CHILD DEVELOPMENT AND EARLY LEARNING FRAMEWORK</a:t>
            </a:r>
            <a:endParaRPr lang="en-US" sz="33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97524" y="2394870"/>
            <a:ext cx="4767266" cy="161925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Scaffolding can be incorporated </a:t>
            </a:r>
            <a:r>
              <a:rPr lang="en-US" sz="2400" b="1" dirty="0" smtClean="0">
                <a:solidFill>
                  <a:schemeClr val="bg1"/>
                </a:solidFill>
              </a:rPr>
              <a:t>within many areas of the framework.</a:t>
            </a:r>
            <a:endParaRPr lang="en-US" sz="2200" dirty="0" smtClean="0">
              <a:solidFill>
                <a:schemeClr val="bg1"/>
              </a:solidFill>
            </a:endParaRPr>
          </a:p>
        </p:txBody>
      </p:sp>
      <p:pic>
        <p:nvPicPr>
          <p:cNvPr id="7" name="Picture 6" descr="framework-Aug-2011-Graphic-V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905000"/>
            <a:ext cx="3704035" cy="464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2449" y="4068160"/>
            <a:ext cx="5449590" cy="2790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000" dirty="0">
                <a:latin typeface="Century Gothic"/>
                <a:cs typeface="Century Gothic"/>
              </a:rPr>
              <a:t>Some examples are</a:t>
            </a:r>
            <a:r>
              <a:rPr lang="en-US" sz="2000" dirty="0" smtClean="0">
                <a:latin typeface="Century Gothic"/>
                <a:cs typeface="Century Gothic"/>
              </a:rPr>
              <a:t>:</a:t>
            </a:r>
          </a:p>
          <a:p>
            <a:pPr marL="742950" lvl="1" indent="-285750">
              <a:lnSpc>
                <a:spcPct val="114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FF5B40"/>
                </a:solidFill>
                <a:latin typeface="Century Gothic"/>
                <a:cs typeface="Century Gothic"/>
              </a:rPr>
              <a:t>Literacy Knowledge &amp;</a:t>
            </a:r>
            <a:r>
              <a:rPr lang="en-US" sz="1600" dirty="0" smtClean="0">
                <a:solidFill>
                  <a:srgbClr val="FF5B40"/>
                </a:solidFill>
                <a:latin typeface="Century Gothic"/>
                <a:cs typeface="Century Gothic"/>
              </a:rPr>
              <a:t> </a:t>
            </a:r>
            <a:r>
              <a:rPr lang="en-US" sz="1600" dirty="0">
                <a:solidFill>
                  <a:srgbClr val="FF5B40"/>
                </a:solidFill>
                <a:latin typeface="Century Gothic"/>
                <a:cs typeface="Century Gothic"/>
              </a:rPr>
              <a:t>Skills</a:t>
            </a:r>
          </a:p>
          <a:p>
            <a:pPr marL="742950" lvl="1" indent="-285750">
              <a:lnSpc>
                <a:spcPct val="114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9D674F"/>
                </a:solidFill>
                <a:latin typeface="Century Gothic"/>
                <a:cs typeface="Century Gothic"/>
              </a:rPr>
              <a:t>Science Knowledge &amp;</a:t>
            </a:r>
            <a:r>
              <a:rPr lang="en-US" sz="1600" dirty="0" smtClean="0">
                <a:solidFill>
                  <a:srgbClr val="9D674F"/>
                </a:solidFill>
                <a:latin typeface="Century Gothic"/>
                <a:cs typeface="Century Gothic"/>
              </a:rPr>
              <a:t> </a:t>
            </a:r>
            <a:r>
              <a:rPr lang="en-US" sz="1600" dirty="0">
                <a:solidFill>
                  <a:srgbClr val="9D674F"/>
                </a:solidFill>
                <a:latin typeface="Century Gothic"/>
                <a:cs typeface="Century Gothic"/>
              </a:rPr>
              <a:t>Skills</a:t>
            </a:r>
          </a:p>
          <a:p>
            <a:pPr marL="742950" lvl="1" indent="-285750">
              <a:lnSpc>
                <a:spcPct val="114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05993D"/>
                </a:solidFill>
                <a:latin typeface="Century Gothic"/>
                <a:cs typeface="Century Gothic"/>
              </a:rPr>
              <a:t>Mathematics Knowledge &amp;</a:t>
            </a:r>
            <a:r>
              <a:rPr lang="en-US" sz="1600" dirty="0" smtClean="0">
                <a:solidFill>
                  <a:srgbClr val="05993D"/>
                </a:solidFill>
                <a:latin typeface="Century Gothic"/>
                <a:cs typeface="Century Gothic"/>
              </a:rPr>
              <a:t> </a:t>
            </a:r>
            <a:r>
              <a:rPr lang="en-US" sz="1600" dirty="0">
                <a:solidFill>
                  <a:srgbClr val="05993D"/>
                </a:solidFill>
                <a:latin typeface="Century Gothic"/>
                <a:cs typeface="Century Gothic"/>
              </a:rPr>
              <a:t>Skills</a:t>
            </a:r>
          </a:p>
          <a:p>
            <a:pPr marL="742950" lvl="1" indent="-285750">
              <a:lnSpc>
                <a:spcPct val="114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854B9E"/>
                </a:solidFill>
                <a:latin typeface="Century Gothic"/>
                <a:cs typeface="Century Gothic"/>
              </a:rPr>
              <a:t>Social Studies </a:t>
            </a:r>
            <a:r>
              <a:rPr lang="en-US" sz="1600" dirty="0" smtClean="0">
                <a:solidFill>
                  <a:srgbClr val="854B9E"/>
                </a:solidFill>
                <a:latin typeface="Century Gothic"/>
                <a:cs typeface="Century Gothic"/>
              </a:rPr>
              <a:t>Knowledge &amp; </a:t>
            </a:r>
            <a:r>
              <a:rPr lang="en-US" sz="1600" dirty="0">
                <a:solidFill>
                  <a:srgbClr val="854B9E"/>
                </a:solidFill>
                <a:latin typeface="Century Gothic"/>
                <a:cs typeface="Century Gothic"/>
              </a:rPr>
              <a:t>Skills</a:t>
            </a:r>
          </a:p>
          <a:p>
            <a:pPr marL="742950" lvl="1" indent="-285750">
              <a:lnSpc>
                <a:spcPct val="114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07B22F"/>
                </a:solidFill>
                <a:latin typeface="Century Gothic"/>
                <a:cs typeface="Century Gothic"/>
              </a:rPr>
              <a:t>Logic &amp;</a:t>
            </a:r>
            <a:r>
              <a:rPr lang="en-US" sz="1600" dirty="0" smtClean="0">
                <a:solidFill>
                  <a:srgbClr val="07B22F"/>
                </a:solidFill>
                <a:latin typeface="Century Gothic"/>
                <a:cs typeface="Century Gothic"/>
              </a:rPr>
              <a:t> </a:t>
            </a:r>
            <a:r>
              <a:rPr lang="en-US" sz="1600" dirty="0">
                <a:solidFill>
                  <a:srgbClr val="07B22F"/>
                </a:solidFill>
                <a:latin typeface="Century Gothic"/>
                <a:cs typeface="Century Gothic"/>
              </a:rPr>
              <a:t>Reasoning 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endParaRPr 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30512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nts_SUBS.w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4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Powerpoint_template.pptx</Template>
  <TotalTime>4455</TotalTime>
  <Words>649</Words>
  <Application>Microsoft Macintosh PowerPoint</Application>
  <PresentationFormat>On-screen Show (4:3)</PresentationFormat>
  <Paragraphs>88</Paragraphs>
  <Slides>18</Slides>
  <Notes>11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Powerpoint_template</vt:lpstr>
      <vt:lpstr>Engaging Interactions:  Scaffolding Children’s Learning</vt:lpstr>
      <vt:lpstr>FRAMEWORK FOR EFFECTIVE PRACTICE  SUPPORTING SCHOOL READINESS FOR ALL CHILDREN</vt:lpstr>
      <vt:lpstr>Objectives</vt:lpstr>
      <vt:lpstr> Scaffolding Children’s Learning </vt:lpstr>
      <vt:lpstr>Provide hints</vt:lpstr>
      <vt:lpstr>Offer a range of answers </vt:lpstr>
      <vt:lpstr>Use additional resources</vt:lpstr>
      <vt:lpstr>HEAD START CHILD DEVELOPMENT AND EARLY LEARNING FRAMEWORK</vt:lpstr>
      <vt:lpstr>PowerPoint Presentation</vt:lpstr>
      <vt:lpstr>IN THIS CLIP…  </vt:lpstr>
      <vt:lpstr>PowerPoint Presentation</vt:lpstr>
      <vt:lpstr>IN THIS CLIP…</vt:lpstr>
      <vt:lpstr>PowerPoint Presentation</vt:lpstr>
      <vt:lpstr>IN THIS CLIP…</vt:lpstr>
      <vt:lpstr>When Can I scaffold?</vt:lpstr>
      <vt:lpstr>Improving practice</vt:lpstr>
      <vt:lpstr>Summary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Angela Notari Syverson</cp:lastModifiedBy>
  <cp:revision>366</cp:revision>
  <cp:lastPrinted>2011-07-25T19:22:59Z</cp:lastPrinted>
  <dcterms:created xsi:type="dcterms:W3CDTF">2012-09-07T16:34:29Z</dcterms:created>
  <dcterms:modified xsi:type="dcterms:W3CDTF">2012-09-21T17:28:07Z</dcterms:modified>
</cp:coreProperties>
</file>