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61" r:id="rId2"/>
  </p:sldMasterIdLst>
  <p:notesMasterIdLst>
    <p:notesMasterId r:id="rId16"/>
  </p:notesMasterIdLst>
  <p:handoutMasterIdLst>
    <p:handoutMasterId r:id="rId17"/>
  </p:handoutMasterIdLst>
  <p:sldIdLst>
    <p:sldId id="271" r:id="rId3"/>
    <p:sldId id="274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89177" autoAdjust="0"/>
  </p:normalViewPr>
  <p:slideViewPr>
    <p:cSldViewPr snapToGrid="0" snapToObjects="1">
      <p:cViewPr>
        <p:scale>
          <a:sx n="80" d="100"/>
          <a:sy n="80" d="100"/>
        </p:scale>
        <p:origin x="-920" y="-1376"/>
      </p:cViewPr>
      <p:guideLst>
        <p:guide orient="horz" pos="3198"/>
        <p:guide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1" d="100"/>
          <a:sy n="101" d="100"/>
        </p:scale>
        <p:origin x="-261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pPr/>
              <a:t>9/18/12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32B76-3C00-A048-A16D-EA1835584A59}" type="datetimeFigureOut">
              <a:rPr lang="en-US" smtClean="0"/>
              <a:pPr/>
              <a:t>9/18/12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AC075-AC5E-9847-BFF9-0E48AEB845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96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08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61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58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0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19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58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75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96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91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83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C075-AC5E-9847-BFF9-0E48AEB845B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4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9/18/12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9/18/12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9/18/12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9/18/12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26799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06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49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09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27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21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06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4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9/18/12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35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49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3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48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84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9/18/12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9/18/12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9/18/12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9/18/12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9/18/12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9/18/12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9/18/12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pPr/>
              <a:t>9/18/12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88356" y="2722643"/>
            <a:ext cx="5884322" cy="1461822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8113" y="2875560"/>
            <a:ext cx="5859471" cy="1176560"/>
          </a:xfrm>
        </p:spPr>
        <p:txBody>
          <a:bodyPr>
            <a:noAutofit/>
          </a:bodyPr>
          <a:lstStyle/>
          <a:p>
            <a:r>
              <a:rPr lang="en-US" sz="1900" dirty="0" smtClean="0"/>
              <a:t>Managing the  Classroom: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700" dirty="0" smtClean="0"/>
              <a:t>materials to support learning</a:t>
            </a:r>
            <a:endParaRPr lang="en-US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FALL 2012</a:t>
            </a:r>
            <a:endParaRPr lang="en-US" sz="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9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ARRANGING MATERIALS TO Promote Independence</a:t>
            </a: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4499950" y="1980541"/>
            <a:ext cx="4115646" cy="731520"/>
          </a:xfrm>
          <a:prstGeom prst="wedgeRectCallout">
            <a:avLst>
              <a:gd name="adj1" fmla="val -20833"/>
              <a:gd name="adj2" fmla="val 394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entury Gothic"/>
                <a:cs typeface="Century Gothic"/>
              </a:rPr>
              <a:t>O</a:t>
            </a:r>
            <a:r>
              <a:rPr lang="en-US" sz="2400" dirty="0" smtClean="0">
                <a:latin typeface="Century Gothic"/>
                <a:cs typeface="Century Gothic"/>
              </a:rPr>
              <a:t>rdered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4499950" y="5559378"/>
            <a:ext cx="4115646" cy="731520"/>
          </a:xfrm>
          <a:prstGeom prst="wedgeRectCallout">
            <a:avLst>
              <a:gd name="adj1" fmla="val -20391"/>
              <a:gd name="adj2" fmla="val 41562"/>
            </a:avLst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Durable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4499950" y="4664668"/>
            <a:ext cx="4115646" cy="731520"/>
          </a:xfrm>
          <a:prstGeom prst="wedgeRectCallout">
            <a:avLst>
              <a:gd name="adj1" fmla="val -20833"/>
              <a:gd name="adj2" fmla="val 47843"/>
            </a:avLst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Sufficient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4499950" y="3769959"/>
            <a:ext cx="4115646" cy="731520"/>
          </a:xfrm>
          <a:prstGeom prst="wedgeRectCallout">
            <a:avLst>
              <a:gd name="adj1" fmla="val -20833"/>
              <a:gd name="adj2" fmla="val 37374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Rotated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499950" y="2875250"/>
            <a:ext cx="4115646" cy="731520"/>
          </a:xfrm>
          <a:prstGeom prst="wedgeRectCallout">
            <a:avLst>
              <a:gd name="adj1" fmla="val -20833"/>
              <a:gd name="adj2" fmla="val 43656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Accessible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10" name="Picture 9" descr="DRAMATIC PLAY - CULTURAL FOOD 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62" y="1980541"/>
            <a:ext cx="2873571" cy="4310357"/>
          </a:xfrm>
          <a:prstGeom prst="rect">
            <a:avLst/>
          </a:prstGeom>
          <a:effectLst>
            <a:glow rad="63500">
              <a:schemeClr val="bg1">
                <a:lumMod val="75000"/>
                <a:alpha val="5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3970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982" y="2088515"/>
            <a:ext cx="1589024" cy="1053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Link to learning: </a:t>
            </a:r>
            <a:br>
              <a:rPr lang="en-US" dirty="0" smtClean="0"/>
            </a:br>
            <a:r>
              <a:rPr lang="en-US" dirty="0" smtClean="0"/>
              <a:t>DISPLAYING MATERIALS</a:t>
            </a:r>
            <a:endParaRPr lang="en-US" dirty="0"/>
          </a:p>
        </p:txBody>
      </p:sp>
      <p:pic>
        <p:nvPicPr>
          <p:cNvPr id="4" name="Picture 3" descr="143414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20" y="1864898"/>
            <a:ext cx="1858010" cy="1317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57" y="3269500"/>
            <a:ext cx="4039169" cy="3183211"/>
          </a:xfrm>
          <a:prstGeom prst="rect">
            <a:avLst/>
          </a:prstGeom>
        </p:spPr>
      </p:pic>
      <p:pic>
        <p:nvPicPr>
          <p:cNvPr id="7" name="Picture 6" descr="2709824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57" y="2296165"/>
            <a:ext cx="1662430" cy="7103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2513" y="5956379"/>
            <a:ext cx="90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BOXES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8837" y="1926832"/>
            <a:ext cx="1240007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STICKS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9261" y="2822004"/>
            <a:ext cx="103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STRING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9357" y="1899513"/>
            <a:ext cx="234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CARDBOARD TUBES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9090" y="3902015"/>
            <a:ext cx="769751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DIRT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15" name="Picture 14" descr="SoilSand0156_1_thumbhug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841" y="3903579"/>
            <a:ext cx="2388495" cy="238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7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support learning</a:t>
            </a: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6098903" y="5084278"/>
            <a:ext cx="2602096" cy="1319795"/>
          </a:xfrm>
          <a:prstGeom prst="wedgeRectCallout">
            <a:avLst>
              <a:gd name="adj1" fmla="val -20833"/>
              <a:gd name="adj2" fmla="val 394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Promote independence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469104" y="5084278"/>
            <a:ext cx="2558575" cy="1319795"/>
          </a:xfrm>
          <a:prstGeom prst="wedgeRectCallout">
            <a:avLst>
              <a:gd name="adj1" fmla="val -20833"/>
              <a:gd name="adj2" fmla="val 37374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Engage in learning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3290412" y="5084278"/>
            <a:ext cx="2545758" cy="1319795"/>
          </a:xfrm>
          <a:prstGeom prst="wedgeRectCallout">
            <a:avLst>
              <a:gd name="adj1" fmla="val -20833"/>
              <a:gd name="adj2" fmla="val 43656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Support </a:t>
            </a:r>
            <a:r>
              <a:rPr lang="en-US" sz="2400" dirty="0" smtClean="0">
                <a:latin typeface="Century Gothic"/>
                <a:cs typeface="Century Gothic"/>
              </a:rPr>
              <a:t>interactions</a:t>
            </a:r>
          </a:p>
        </p:txBody>
      </p:sp>
      <p:pic>
        <p:nvPicPr>
          <p:cNvPr id="9" name="Picture 8" descr="Kalie paper craft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" r="-701" b="-7"/>
          <a:stretch/>
        </p:blipFill>
        <p:spPr>
          <a:xfrm rot="5400000">
            <a:off x="199136" y="2189075"/>
            <a:ext cx="3098147" cy="2558575"/>
          </a:xfrm>
          <a:prstGeom prst="rect">
            <a:avLst/>
          </a:prstGeom>
        </p:spPr>
      </p:pic>
      <p:pic>
        <p:nvPicPr>
          <p:cNvPr id="3" name="Picture 2" descr="Kamron and Viet dragonfly puzzl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485" r="2084" b="8038"/>
          <a:stretch/>
        </p:blipFill>
        <p:spPr>
          <a:xfrm>
            <a:off x="3274083" y="1901001"/>
            <a:ext cx="2578608" cy="3099816"/>
          </a:xfrm>
          <a:prstGeom prst="rect">
            <a:avLst/>
          </a:prstGeom>
        </p:spPr>
      </p:pic>
      <p:pic>
        <p:nvPicPr>
          <p:cNvPr id="10" name="Picture 9" descr="J_Shun_at_listening_center_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" r="2084" b="19583"/>
          <a:stretch/>
        </p:blipFill>
        <p:spPr>
          <a:xfrm>
            <a:off x="6099277" y="1919289"/>
            <a:ext cx="2578608" cy="30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7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311" y="6233482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5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5145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objectives:</a:t>
            </a:r>
            <a:endParaRPr lang="en-US" dirty="0"/>
          </a:p>
        </p:txBody>
      </p:sp>
      <p:pic>
        <p:nvPicPr>
          <p:cNvPr id="4" name="Picture 3" descr="Presaia and Adrian craft tabl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53344" y="2664752"/>
            <a:ext cx="4379957" cy="2919971"/>
          </a:xfrm>
          <a:prstGeom prst="rect">
            <a:avLst/>
          </a:prstGeom>
        </p:spPr>
      </p:pic>
      <p:sp>
        <p:nvSpPr>
          <p:cNvPr id="5" name="Snip Single Corner Rectangle 4"/>
          <p:cNvSpPr/>
          <p:nvPr/>
        </p:nvSpPr>
        <p:spPr>
          <a:xfrm>
            <a:off x="3527218" y="2364116"/>
            <a:ext cx="5118176" cy="1795133"/>
          </a:xfrm>
          <a:prstGeom prst="snip1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0" rIns="91440" bIns="0" rtlCol="0" anchor="ctr"/>
          <a:lstStyle/>
          <a:p>
            <a:pPr lvl="1"/>
            <a:r>
              <a:rPr lang="en-US" sz="3000" dirty="0" smtClean="0">
                <a:latin typeface="Century Gothic"/>
                <a:cs typeface="Century Gothic"/>
              </a:rPr>
              <a:t>Learn how materials support children’s learning</a:t>
            </a:r>
            <a:endParaRPr lang="en-US" sz="3000" dirty="0">
              <a:latin typeface="Century Gothic"/>
              <a:cs typeface="Century Gothic"/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3527218" y="4304331"/>
            <a:ext cx="5118176" cy="1523645"/>
          </a:xfrm>
          <a:prstGeom prst="snip1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000" dirty="0" smtClean="0">
                <a:latin typeface="Century Gothic"/>
                <a:cs typeface="Century Gothic"/>
              </a:rPr>
              <a:t>Learn three guidelines for selecting materials</a:t>
            </a:r>
            <a:endParaRPr lang="en-US" sz="3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MATERIALS SUPPORT CHILDREN’S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8490" y="2241720"/>
            <a:ext cx="4502099" cy="3522642"/>
          </a:xfrm>
        </p:spPr>
        <p:txBody>
          <a:bodyPr>
            <a:normAutofit/>
          </a:bodyPr>
          <a:lstStyle/>
          <a:p>
            <a:pPr>
              <a:spcBef>
                <a:spcPts val="1368"/>
              </a:spcBef>
            </a:pPr>
            <a:r>
              <a:rPr lang="en-US" dirty="0" smtClean="0"/>
              <a:t>Engage children </a:t>
            </a:r>
            <a:br>
              <a:rPr lang="en-US" dirty="0" smtClean="0"/>
            </a:br>
            <a:r>
              <a:rPr lang="en-US" dirty="0" smtClean="0"/>
              <a:t>in learning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Support social interactions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Promote independence</a:t>
            </a:r>
            <a:endParaRPr lang="en-US" dirty="0"/>
          </a:p>
        </p:txBody>
      </p:sp>
      <p:pic>
        <p:nvPicPr>
          <p:cNvPr id="6" name="Picture 5" descr="MULTI-CULTURAL-DOLLS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4941" y="2063751"/>
            <a:ext cx="6050387" cy="4487108"/>
          </a:xfrm>
          <a:prstGeom prst="rect">
            <a:avLst/>
          </a:prstGeom>
          <a:effectLst>
            <a:outerShdw blurRad="111125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43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705" y="1830387"/>
            <a:ext cx="4137015" cy="4525963"/>
          </a:xfrm>
        </p:spPr>
        <p:txBody>
          <a:bodyPr>
            <a:normAutofit fontScale="85000" lnSpcReduction="20000"/>
          </a:bodyPr>
          <a:lstStyle/>
          <a:p>
            <a:pPr marL="329184" lvl="0" indent="-329184">
              <a:lnSpc>
                <a:spcPct val="120000"/>
              </a:lnSpc>
              <a:spcBef>
                <a:spcPts val="1248"/>
              </a:spcBef>
              <a:buFont typeface="+mj-lt"/>
              <a:buAutoNum type="arabicPeriod"/>
            </a:pPr>
            <a:r>
              <a:rPr lang="en-US" dirty="0"/>
              <a:t>Do the materials promote children’s engagement in learning?</a:t>
            </a:r>
          </a:p>
          <a:p>
            <a:pPr marL="329184" lvl="0" indent="-329184">
              <a:lnSpc>
                <a:spcPct val="120000"/>
              </a:lnSpc>
              <a:spcBef>
                <a:spcPts val="1248"/>
              </a:spcBef>
              <a:buFont typeface="+mj-lt"/>
              <a:buAutoNum type="arabicPeriod"/>
            </a:pPr>
            <a:r>
              <a:rPr lang="en-US" dirty="0"/>
              <a:t>Do the materials support social interactions?</a:t>
            </a:r>
          </a:p>
          <a:p>
            <a:pPr marL="329184" lvl="0" indent="-329184">
              <a:lnSpc>
                <a:spcPct val="120000"/>
              </a:lnSpc>
              <a:spcBef>
                <a:spcPts val="1248"/>
              </a:spcBef>
              <a:buFont typeface="+mj-lt"/>
              <a:buAutoNum type="arabicPeriod"/>
            </a:pPr>
            <a:r>
              <a:rPr lang="en-US" dirty="0"/>
              <a:t>Are the materials </a:t>
            </a:r>
            <a:r>
              <a:rPr lang="en-US" dirty="0" smtClean="0"/>
              <a:t>arranged to promote independent use?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6580" y="3195682"/>
            <a:ext cx="9478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0" dirty="0" smtClean="0">
                <a:solidFill>
                  <a:schemeClr val="accent3">
                    <a:lumMod val="75000"/>
                  </a:schemeClr>
                </a:solidFill>
                <a:latin typeface="Arial Unicode MS"/>
                <a:cs typeface="Arial Unicode MS"/>
              </a:rPr>
              <a:t>?</a:t>
            </a:r>
            <a:endParaRPr lang="en-US" sz="17000" dirty="0">
              <a:solidFill>
                <a:schemeClr val="accent3">
                  <a:lumMod val="75000"/>
                </a:schemeClr>
              </a:solidFill>
              <a:latin typeface="Arial Unicode MS"/>
              <a:cs typeface="Arial Unicode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468" y="2730547"/>
            <a:ext cx="3672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b="1" dirty="0">
                <a:solidFill>
                  <a:srgbClr val="77933C"/>
                </a:solidFill>
                <a:latin typeface="Century Gothic"/>
                <a:cs typeface="Century Gothic"/>
              </a:rPr>
              <a:t>ASK </a:t>
            </a:r>
            <a:r>
              <a:rPr lang="en-US" sz="4000" b="1" dirty="0" smtClean="0">
                <a:solidFill>
                  <a:srgbClr val="77933C"/>
                </a:solidFill>
                <a:latin typeface="Century Gothic"/>
                <a:cs typeface="Century Gothic"/>
              </a:rPr>
              <a:t>YOURSELF</a:t>
            </a:r>
            <a:endParaRPr lang="en-US" sz="4000" dirty="0">
              <a:solidFill>
                <a:srgbClr val="77933C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0434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earning Centers - Art area 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66425" y="3494854"/>
            <a:ext cx="2006308" cy="3967855"/>
          </a:xfrm>
          <a:prstGeom prst="rect">
            <a:avLst/>
          </a:prstGeom>
        </p:spPr>
      </p:pic>
      <p:pic>
        <p:nvPicPr>
          <p:cNvPr id="11" name="Picture 10" descr="Blocks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29089" b="19753"/>
          <a:stretch/>
        </p:blipFill>
        <p:spPr>
          <a:xfrm>
            <a:off x="460664" y="2259178"/>
            <a:ext cx="4234597" cy="1682496"/>
          </a:xfrm>
          <a:prstGeom prst="rect">
            <a:avLst/>
          </a:prstGeom>
        </p:spPr>
      </p:pic>
      <p:pic>
        <p:nvPicPr>
          <p:cNvPr id="10" name="Picture 9" descr="Dramatic Play puppet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269" y="4469155"/>
            <a:ext cx="4224992" cy="20063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Engage children IN LEARNING:</a:t>
            </a:r>
            <a:br>
              <a:rPr lang="en-US" dirty="0" smtClean="0"/>
            </a:br>
            <a:r>
              <a:rPr lang="en-US" dirty="0" smtClean="0"/>
              <a:t>features of materials</a:t>
            </a: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4685655" y="3937916"/>
            <a:ext cx="3967855" cy="597622"/>
          </a:xfrm>
          <a:prstGeom prst="wedgeRectCallout">
            <a:avLst>
              <a:gd name="adj1" fmla="val -17870"/>
              <a:gd name="adj2" fmla="val 50652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Attractive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460665" y="1797254"/>
            <a:ext cx="4234596" cy="657272"/>
          </a:xfrm>
          <a:prstGeom prst="wedgeRectCallout">
            <a:avLst>
              <a:gd name="adj1" fmla="val -21249"/>
              <a:gd name="adj2" fmla="val 43572"/>
            </a:avLst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Linked </a:t>
            </a:r>
            <a:r>
              <a:rPr lang="en-US" sz="2400" dirty="0">
                <a:latin typeface="Century Gothic"/>
                <a:cs typeface="Century Gothic"/>
              </a:rPr>
              <a:t>T</a:t>
            </a:r>
            <a:r>
              <a:rPr lang="en-US" sz="2400" dirty="0" smtClean="0">
                <a:latin typeface="Century Gothic"/>
                <a:cs typeface="Century Gothic"/>
              </a:rPr>
              <a:t>o Learning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470269" y="3937914"/>
            <a:ext cx="4224992" cy="597623"/>
          </a:xfrm>
          <a:prstGeom prst="wedgeRectCallout">
            <a:avLst>
              <a:gd name="adj1" fmla="val -48576"/>
              <a:gd name="adj2" fmla="val 22915"/>
            </a:avLst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Culturally Appropriate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4685655" y="1797254"/>
            <a:ext cx="3967855" cy="657272"/>
          </a:xfrm>
          <a:prstGeom prst="wedgeRectCallout">
            <a:avLst>
              <a:gd name="adj1" fmla="val 19793"/>
              <a:gd name="adj2" fmla="val 49324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Meaningful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3" name="Picture 2" descr="DRAMATIC PLAY - CULTURAL FOOD 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5654" y="2454526"/>
            <a:ext cx="3967855" cy="148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2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621999" y="2679231"/>
            <a:ext cx="672946" cy="597068"/>
          </a:xfrm>
          <a:prstGeom prst="roundRect">
            <a:avLst/>
          </a:prstGeom>
          <a:noFill/>
          <a:ln w="603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887326" y="2698185"/>
            <a:ext cx="672946" cy="597068"/>
          </a:xfrm>
          <a:prstGeom prst="roundRect">
            <a:avLst/>
          </a:prstGeom>
          <a:noFill/>
          <a:ln w="603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178080" y="2973026"/>
            <a:ext cx="780331" cy="0"/>
          </a:xfrm>
          <a:prstGeom prst="line">
            <a:avLst/>
          </a:prstGeom>
          <a:ln w="69850" cap="rnd">
            <a:solidFill>
              <a:schemeClr val="tx1">
                <a:lumMod val="65000"/>
                <a:lumOff val="3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Link to learning: ENGAGING CHILDREN</a:t>
            </a:r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475269" y="1975739"/>
            <a:ext cx="3478464" cy="1992401"/>
          </a:xfrm>
          <a:prstGeom prst="snip1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SzPct val="100000"/>
            </a:pPr>
            <a:r>
              <a:rPr lang="en-US" sz="2200" dirty="0">
                <a:latin typeface="Century Gothic"/>
                <a:cs typeface="Century Gothic"/>
              </a:rPr>
              <a:t>You notice that children are not playing in the science area.  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5223799" y="1975738"/>
            <a:ext cx="3459507" cy="1992401"/>
          </a:xfrm>
          <a:prstGeom prst="snip1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SzPct val="100000"/>
            </a:pPr>
            <a:r>
              <a:rPr lang="en-US" sz="2200" dirty="0">
                <a:latin typeface="Century Gothic"/>
                <a:cs typeface="Century Gothic"/>
              </a:rPr>
              <a:t>You decide to introduce some new materials to make the area more engaging.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8328" y="4574531"/>
            <a:ext cx="6417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4000" b="1" dirty="0" smtClean="0">
                <a:latin typeface="Century Gothic"/>
                <a:cs typeface="Century Gothic"/>
              </a:rPr>
              <a:t>What </a:t>
            </a:r>
            <a:r>
              <a:rPr lang="en-US" sz="4000" b="1" dirty="0">
                <a:latin typeface="Century Gothic"/>
                <a:cs typeface="Century Gothic"/>
              </a:rPr>
              <a:t>toys/</a:t>
            </a:r>
            <a:r>
              <a:rPr lang="en-US" sz="4000" b="1" dirty="0" smtClean="0">
                <a:latin typeface="Century Gothic"/>
                <a:cs typeface="Century Gothic"/>
              </a:rPr>
              <a:t>materials will you </a:t>
            </a:r>
            <a:r>
              <a:rPr lang="en-US" sz="4000" b="1" dirty="0">
                <a:latin typeface="Century Gothic"/>
                <a:cs typeface="Century Gothic"/>
              </a:rPr>
              <a:t>introduce and why</a:t>
            </a:r>
            <a:r>
              <a:rPr lang="en-US" sz="4000" b="1" dirty="0" smtClean="0">
                <a:latin typeface="Century Gothic"/>
                <a:cs typeface="Century Gothic"/>
              </a:rPr>
              <a:t>?</a:t>
            </a:r>
            <a:endParaRPr lang="en-US" sz="40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1165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927" y="491037"/>
            <a:ext cx="8129669" cy="11304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Support Social Interactions: Characteristics of children</a:t>
            </a: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4499950" y="3752856"/>
            <a:ext cx="4115646" cy="731520"/>
          </a:xfrm>
          <a:prstGeom prst="wedgeRectCallout">
            <a:avLst>
              <a:gd name="adj1" fmla="val -20833"/>
              <a:gd name="adj2" fmla="val 394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Home Background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4499950" y="1973004"/>
            <a:ext cx="4115646" cy="731520"/>
          </a:xfrm>
          <a:prstGeom prst="wedgeRectCallout">
            <a:avLst>
              <a:gd name="adj1" fmla="val -20391"/>
              <a:gd name="adj2" fmla="val 41562"/>
            </a:avLst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Interests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4499950" y="5532708"/>
            <a:ext cx="4115646" cy="731520"/>
          </a:xfrm>
          <a:prstGeom prst="wedgeRectCallout">
            <a:avLst>
              <a:gd name="adj1" fmla="val -20833"/>
              <a:gd name="adj2" fmla="val 47843"/>
            </a:avLst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Abilities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4499950" y="2862930"/>
            <a:ext cx="4115646" cy="731520"/>
          </a:xfrm>
          <a:prstGeom prst="wedgeRectCallout">
            <a:avLst>
              <a:gd name="adj1" fmla="val -20833"/>
              <a:gd name="adj2" fmla="val 37374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Experiences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499950" y="4642782"/>
            <a:ext cx="4115646" cy="731520"/>
          </a:xfrm>
          <a:prstGeom prst="wedgeRectCallout">
            <a:avLst>
              <a:gd name="adj1" fmla="val -20833"/>
              <a:gd name="adj2" fmla="val 43656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/>
                <a:cs typeface="Century Gothic"/>
              </a:rPr>
              <a:t>Learning Goals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3" name="Picture 2" descr="Pickle Alana close 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7" y="1973004"/>
            <a:ext cx="3814868" cy="2543246"/>
          </a:xfrm>
          <a:prstGeom prst="rect">
            <a:avLst/>
          </a:prstGeom>
          <a:ln w="38100" cmpd="sng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70488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331613" y="2925401"/>
            <a:ext cx="5108698" cy="0"/>
          </a:xfrm>
          <a:prstGeom prst="line">
            <a:avLst/>
          </a:prstGeom>
          <a:ln w="69850" cap="rnd">
            <a:solidFill>
              <a:schemeClr val="tx1">
                <a:lumMod val="65000"/>
                <a:lumOff val="3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LINK TO LEARNING: social interactions</a:t>
            </a:r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454949" y="1975739"/>
            <a:ext cx="2624685" cy="1992401"/>
          </a:xfrm>
          <a:prstGeom prst="snip1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SzPct val="100000"/>
            </a:pPr>
            <a:r>
              <a:rPr lang="en-US" sz="2000" dirty="0">
                <a:latin typeface="Century Gothic"/>
                <a:cs typeface="Century Gothic"/>
              </a:rPr>
              <a:t>Rosa takes dance classes and is learning to cooperate with friends.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8880" y="4404986"/>
            <a:ext cx="674624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3000" b="1" dirty="0">
                <a:latin typeface="Century Gothic"/>
                <a:cs typeface="Century Gothic"/>
              </a:rPr>
              <a:t>What toys/materials can be used to </a:t>
            </a:r>
            <a:r>
              <a:rPr lang="en-US" sz="3000" b="1" dirty="0" smtClean="0">
                <a:latin typeface="Century Gothic"/>
                <a:cs typeface="Century Gothic"/>
              </a:rPr>
              <a:t>support social </a:t>
            </a:r>
            <a:r>
              <a:rPr lang="en-US" sz="3000" b="1" dirty="0">
                <a:latin typeface="Century Gothic"/>
                <a:cs typeface="Century Gothic"/>
              </a:rPr>
              <a:t>interactions? </a:t>
            </a:r>
            <a:endParaRPr lang="en-US" sz="3000" b="1" dirty="0" smtClean="0">
              <a:latin typeface="Century Gothic"/>
              <a:cs typeface="Century Gothic"/>
            </a:endParaRPr>
          </a:p>
          <a:p>
            <a:pPr marL="0" lvl="1" algn="ctr">
              <a:spcBef>
                <a:spcPts val="1800"/>
              </a:spcBef>
            </a:pPr>
            <a:r>
              <a:rPr lang="en-US" sz="3000" b="1" dirty="0" smtClean="0">
                <a:latin typeface="Century Gothic"/>
                <a:cs typeface="Century Gothic"/>
              </a:rPr>
              <a:t>Why </a:t>
            </a:r>
            <a:r>
              <a:rPr lang="en-US" sz="3000" b="1" dirty="0">
                <a:latin typeface="Century Gothic"/>
                <a:cs typeface="Century Gothic"/>
              </a:rPr>
              <a:t>would you use them?</a:t>
            </a:r>
          </a:p>
        </p:txBody>
      </p:sp>
      <p:sp>
        <p:nvSpPr>
          <p:cNvPr id="7" name="Snip Single Corner Rectangle 6"/>
          <p:cNvSpPr/>
          <p:nvPr/>
        </p:nvSpPr>
        <p:spPr>
          <a:xfrm>
            <a:off x="3246625" y="1975739"/>
            <a:ext cx="2624685" cy="1992401"/>
          </a:xfrm>
          <a:prstGeom prst="snip1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SzPct val="100000"/>
            </a:pPr>
            <a:r>
              <a:rPr lang="en-US" sz="2000" dirty="0">
                <a:latin typeface="Century Gothic"/>
                <a:cs typeface="Century Gothic"/>
              </a:rPr>
              <a:t>D</a:t>
            </a:r>
            <a:r>
              <a:rPr lang="en-US" sz="2000" dirty="0" smtClean="0">
                <a:latin typeface="Century Gothic"/>
                <a:cs typeface="Century Gothic"/>
              </a:rPr>
              <a:t>ao </a:t>
            </a:r>
            <a:r>
              <a:rPr lang="en-US" sz="2000" dirty="0">
                <a:latin typeface="Century Gothic"/>
                <a:cs typeface="Century Gothic"/>
              </a:rPr>
              <a:t>just returned from visiting family in </a:t>
            </a:r>
            <a:r>
              <a:rPr lang="en-US" sz="2000" dirty="0" smtClean="0">
                <a:latin typeface="Century Gothic"/>
                <a:cs typeface="Century Gothic"/>
              </a:rPr>
              <a:t>Viet Nam </a:t>
            </a:r>
            <a:r>
              <a:rPr lang="en-US" sz="2000" dirty="0">
                <a:latin typeface="Century Gothic"/>
                <a:cs typeface="Century Gothic"/>
              </a:rPr>
              <a:t>for three weeks.</a:t>
            </a:r>
          </a:p>
        </p:txBody>
      </p:sp>
      <p:sp>
        <p:nvSpPr>
          <p:cNvPr id="8" name="Snip Single Corner Rectangle 7"/>
          <p:cNvSpPr/>
          <p:nvPr/>
        </p:nvSpPr>
        <p:spPr>
          <a:xfrm>
            <a:off x="6038301" y="1975739"/>
            <a:ext cx="2624685" cy="1992401"/>
          </a:xfrm>
          <a:prstGeom prst="snip1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SzPct val="100000"/>
            </a:pPr>
            <a:r>
              <a:rPr lang="en-US" sz="2000" dirty="0">
                <a:latin typeface="Century Gothic"/>
                <a:cs typeface="Century Gothic"/>
              </a:rPr>
              <a:t>Sam loves </a:t>
            </a:r>
            <a:r>
              <a:rPr lang="en-US" sz="2000" dirty="0" smtClean="0">
                <a:latin typeface="Century Gothic"/>
                <a:cs typeface="Century Gothic"/>
              </a:rPr>
              <a:t/>
            </a:r>
            <a:br>
              <a:rPr lang="en-US" sz="2000" dirty="0" smtClean="0">
                <a:latin typeface="Century Gothic"/>
                <a:cs typeface="Century Gothic"/>
              </a:rPr>
            </a:br>
            <a:r>
              <a:rPr lang="en-US" sz="2000" dirty="0" smtClean="0">
                <a:latin typeface="Century Gothic"/>
                <a:cs typeface="Century Gothic"/>
              </a:rPr>
              <a:t>to sing </a:t>
            </a:r>
            <a:r>
              <a:rPr lang="en-US" sz="2000" dirty="0">
                <a:latin typeface="Century Gothic"/>
                <a:cs typeface="Century Gothic"/>
              </a:rPr>
              <a:t>and </a:t>
            </a:r>
            <a:r>
              <a:rPr lang="en-US" sz="2000" dirty="0" smtClean="0">
                <a:latin typeface="Century Gothic"/>
                <a:cs typeface="Century Gothic"/>
              </a:rPr>
              <a:t>wears a </a:t>
            </a:r>
            <a:r>
              <a:rPr lang="en-US" sz="2000" dirty="0">
                <a:latin typeface="Century Gothic"/>
                <a:cs typeface="Century Gothic"/>
              </a:rPr>
              <a:t>hearing </a:t>
            </a:r>
            <a:r>
              <a:rPr lang="en-US" sz="2000" dirty="0" smtClean="0">
                <a:latin typeface="Century Gothic"/>
                <a:cs typeface="Century Gothic"/>
              </a:rPr>
              <a:t>aid.</a:t>
            </a:r>
            <a:endParaRPr lang="en-US" sz="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73866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</Words>
  <Application>Microsoft Macintosh PowerPoint</Application>
  <PresentationFormat>On-screen Show (4:3)</PresentationFormat>
  <Paragraphs>67</Paragraphs>
  <Slides>13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Managing the  Classroom: materials to support learning</vt:lpstr>
      <vt:lpstr>FRAMEWORK FOR EFFECTIVE PRACTICE  SUPPORTING SCHOOL READINESS FOR ALL CHILDREN</vt:lpstr>
      <vt:lpstr>objectives:</vt:lpstr>
      <vt:lpstr>HOW MATERIALS SUPPORT CHILDREN’S LEARNING</vt:lpstr>
      <vt:lpstr>Guidelines</vt:lpstr>
      <vt:lpstr>Engage children IN LEARNING: features of materials</vt:lpstr>
      <vt:lpstr>Link to learning: ENGAGING CHILDREN</vt:lpstr>
      <vt:lpstr>Support Social Interactions: Characteristics of children</vt:lpstr>
      <vt:lpstr> LINK TO LEARNING: social interactions</vt:lpstr>
      <vt:lpstr>ARRANGING MATERIALS TO Promote Independence</vt:lpstr>
      <vt:lpstr>Link to learning:  DISPLAYING MATERIALS</vt:lpstr>
      <vt:lpstr>Materials support learning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2012-06-19T21:45:41Z</dcterms:created>
  <dcterms:modified xsi:type="dcterms:W3CDTF">2012-09-18T20:35:52Z</dcterms:modified>
</cp:coreProperties>
</file>