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61" r:id="rId2"/>
  </p:sldMasterIdLst>
  <p:notesMasterIdLst>
    <p:notesMasterId r:id="rId16"/>
  </p:notesMasterIdLst>
  <p:handoutMasterIdLst>
    <p:handoutMasterId r:id="rId17"/>
  </p:handoutMasterIdLst>
  <p:sldIdLst>
    <p:sldId id="271" r:id="rId3"/>
    <p:sldId id="274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1" autoAdjust="0"/>
    <p:restoredTop sz="89177" autoAdjust="0"/>
  </p:normalViewPr>
  <p:slideViewPr>
    <p:cSldViewPr snapToGrid="0" snapToObjects="1">
      <p:cViewPr>
        <p:scale>
          <a:sx n="140" d="100"/>
          <a:sy n="140" d="100"/>
        </p:scale>
        <p:origin x="-600" y="-560"/>
      </p:cViewPr>
      <p:guideLst>
        <p:guide orient="horz" pos="3198"/>
        <p:guide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01" d="100"/>
          <a:sy n="101" d="100"/>
        </p:scale>
        <p:origin x="-261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8E08A-FF39-4C4F-8625-C05A5B39FDB2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3CF638-6B5E-2B47-92FC-9FC33315E4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17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32B76-3C00-A048-A16D-EA1835584A59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AC075-AC5E-9847-BFF9-0E48AEB84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096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C075-AC5E-9847-BFF9-0E48AEB845B3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008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C075-AC5E-9847-BFF9-0E48AEB845B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5612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C075-AC5E-9847-BFF9-0E48AEB845B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58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C075-AC5E-9847-BFF9-0E48AEB845B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050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C075-AC5E-9847-BFF9-0E48AEB845B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519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C075-AC5E-9847-BFF9-0E48AEB845B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958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C075-AC5E-9847-BFF9-0E48AEB845B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75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C075-AC5E-9847-BFF9-0E48AEB845B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96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C075-AC5E-9847-BFF9-0E48AEB845B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591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C075-AC5E-9847-BFF9-0E48AEB845B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83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AC075-AC5E-9847-BFF9-0E48AEB845B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140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49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16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331983" y="5584015"/>
            <a:ext cx="847773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For more Information, contact us at: </a:t>
            </a: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NCQTL@UW.EDU </a:t>
            </a:r>
            <a:r>
              <a:rPr lang="en-US" sz="14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or 877-731-0764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This document was prepared under Grant #90HC0002 for the U.S. Department of Health and Human Services, </a:t>
            </a:r>
            <a:br>
              <a:rPr lang="en-US" sz="9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</a:br>
            <a:r>
              <a:rPr lang="en-US" sz="9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Administration for Children and Families, Office of Head Start, by the National Center on Quality Teaching and Learning.</a:t>
            </a:r>
          </a:p>
          <a:p>
            <a:pPr marL="0">
              <a:spcBef>
                <a:spcPts val="600"/>
              </a:spcBef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2381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/>
              <a:pPr/>
              <a:t>8/7/13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26799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4201" y="2880313"/>
            <a:ext cx="5829994" cy="103065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06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649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509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527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792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5769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17929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57691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8213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5069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84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526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351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49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9339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0486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31983" y="5584015"/>
            <a:ext cx="847773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prstClr val="black"/>
                </a:solidFill>
                <a:latin typeface="Century Gothic"/>
                <a:cs typeface="Century Gothic"/>
              </a:rPr>
              <a:t>For more Information, contact us at: </a:t>
            </a:r>
            <a:r>
              <a:rPr lang="en-US" sz="1400" b="1" dirty="0" smtClean="0">
                <a:solidFill>
                  <a:prstClr val="black"/>
                </a:solidFill>
                <a:latin typeface="Century Gothic"/>
                <a:cs typeface="Century Gothic"/>
              </a:rPr>
              <a:t>NCQTL@UW.EDU </a:t>
            </a:r>
            <a:r>
              <a:rPr lang="en-US" sz="1400" dirty="0" smtClean="0">
                <a:solidFill>
                  <a:prstClr val="black"/>
                </a:solidFill>
                <a:latin typeface="Century Gothic"/>
                <a:cs typeface="Century Gothic"/>
              </a:rPr>
              <a:t>or 877-731-0764</a:t>
            </a:r>
          </a:p>
          <a:p>
            <a:pPr algn="ctr">
              <a:spcBef>
                <a:spcPts val="600"/>
              </a:spcBef>
              <a:defRPr/>
            </a:pPr>
            <a:r>
              <a:rPr lang="en-US" sz="900" dirty="0" smtClean="0">
                <a:solidFill>
                  <a:prstClr val="black"/>
                </a:solidFill>
                <a:latin typeface="Century Gothic"/>
                <a:cs typeface="Century Gothic"/>
              </a:rPr>
              <a:t>This document was prepared under Grant #90HC0002 for the U.S. Department of Health and Human Services, </a:t>
            </a:r>
            <a:br>
              <a:rPr lang="en-US" sz="900" dirty="0" smtClean="0">
                <a:solidFill>
                  <a:prstClr val="black"/>
                </a:solidFill>
                <a:latin typeface="Century Gothic"/>
                <a:cs typeface="Century Gothic"/>
              </a:rPr>
            </a:br>
            <a:r>
              <a:rPr lang="en-US" sz="900" dirty="0" smtClean="0">
                <a:solidFill>
                  <a:prstClr val="black"/>
                </a:solidFill>
                <a:latin typeface="Century Gothic"/>
                <a:cs typeface="Century Gothic"/>
              </a:rPr>
              <a:t>Administration for Children and Families, Office of Head Start, by the National Center on Quality Teaching and Learning.</a:t>
            </a:r>
          </a:p>
          <a:p>
            <a:pPr>
              <a:spcBef>
                <a:spcPts val="600"/>
              </a:spcBef>
            </a:pPr>
            <a:endParaRPr lang="en-US" sz="9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584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95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792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5769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17929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57691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39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81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092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26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69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4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C453A-6B12-3E4E-8E5B-4BFBFD851DC7}" type="datetimeFigureOut">
              <a:rPr lang="en-US" smtClean="0"/>
              <a:pPr/>
              <a:t>8/7/13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04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74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1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jpeg"/><Relationship Id="rId5" Type="http://schemas.openxmlformats.org/officeDocument/2006/relationships/image" Target="../media/image17.png"/><Relationship Id="rId6" Type="http://schemas.openxmlformats.org/officeDocument/2006/relationships/image" Target="../media/image18.jpeg"/><Relationship Id="rId7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g"/><Relationship Id="rId5" Type="http://schemas.openxmlformats.org/officeDocument/2006/relationships/image" Target="../media/image11.jpg"/><Relationship Id="rId6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88356" y="2722643"/>
            <a:ext cx="5884322" cy="1461822"/>
          </a:xfrm>
          <a:prstGeom prst="rect">
            <a:avLst/>
          </a:prstGeom>
          <a:solidFill>
            <a:srgbClr val="02499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98113" y="2984417"/>
            <a:ext cx="5859471" cy="889083"/>
          </a:xfrm>
        </p:spPr>
        <p:txBody>
          <a:bodyPr>
            <a:noAutofit/>
          </a:bodyPr>
          <a:lstStyle/>
          <a:p>
            <a:r>
              <a:rPr lang="en-US" sz="1900" dirty="0" smtClean="0"/>
              <a:t>Managing the  Classroom: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/>
              <a:t>materials to support learning</a:t>
            </a:r>
            <a:endParaRPr lang="en-US" sz="2700" dirty="0"/>
          </a:p>
        </p:txBody>
      </p:sp>
      <p:sp>
        <p:nvSpPr>
          <p:cNvPr id="5" name="TextBox 4"/>
          <p:cNvSpPr txBox="1"/>
          <p:nvPr/>
        </p:nvSpPr>
        <p:spPr>
          <a:xfrm>
            <a:off x="3113207" y="3785974"/>
            <a:ext cx="5859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Century Gothic"/>
                <a:cs typeface="Century Gothic"/>
              </a:rPr>
              <a:t>Supporting Quality Teaching and Learning in AI/AN Head Start Classrooms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81184" y="6642556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FALL 2013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695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ARRANGING MATERIALS TO Promote Independence</a:t>
            </a:r>
            <a:endParaRPr lang="en-US" dirty="0"/>
          </a:p>
        </p:txBody>
      </p:sp>
      <p:sp>
        <p:nvSpPr>
          <p:cNvPr id="4" name="Rectangular Callout 3"/>
          <p:cNvSpPr/>
          <p:nvPr/>
        </p:nvSpPr>
        <p:spPr>
          <a:xfrm>
            <a:off x="4499950" y="1980541"/>
            <a:ext cx="4115646" cy="731520"/>
          </a:xfrm>
          <a:prstGeom prst="wedgeRectCallout">
            <a:avLst>
              <a:gd name="adj1" fmla="val -20833"/>
              <a:gd name="adj2" fmla="val 39468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/>
                <a:cs typeface="Century Gothic"/>
              </a:rPr>
              <a:t>O</a:t>
            </a:r>
            <a:r>
              <a:rPr lang="en-US" sz="2400" dirty="0" smtClean="0">
                <a:latin typeface="Century Gothic"/>
                <a:cs typeface="Century Gothic"/>
              </a:rPr>
              <a:t>rdered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5" name="Rectangular Callout 4"/>
          <p:cNvSpPr/>
          <p:nvPr/>
        </p:nvSpPr>
        <p:spPr>
          <a:xfrm>
            <a:off x="4499950" y="5559378"/>
            <a:ext cx="4115646" cy="731520"/>
          </a:xfrm>
          <a:prstGeom prst="wedgeRectCallout">
            <a:avLst>
              <a:gd name="adj1" fmla="val -20391"/>
              <a:gd name="adj2" fmla="val 41562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Durable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4499950" y="4664668"/>
            <a:ext cx="4115646" cy="731520"/>
          </a:xfrm>
          <a:prstGeom prst="wedgeRectCallout">
            <a:avLst>
              <a:gd name="adj1" fmla="val -20833"/>
              <a:gd name="adj2" fmla="val 47843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Sufficient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4499950" y="3769959"/>
            <a:ext cx="4115646" cy="731520"/>
          </a:xfrm>
          <a:prstGeom prst="wedgeRectCallout">
            <a:avLst>
              <a:gd name="adj1" fmla="val -20833"/>
              <a:gd name="adj2" fmla="val 37374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Rotated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4499950" y="2875250"/>
            <a:ext cx="4115646" cy="731520"/>
          </a:xfrm>
          <a:prstGeom prst="wedgeRectCallout">
            <a:avLst>
              <a:gd name="adj1" fmla="val -20833"/>
              <a:gd name="adj2" fmla="val 43656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Accessible</a:t>
            </a:r>
            <a:endParaRPr lang="en-US" sz="2400" dirty="0">
              <a:latin typeface="Century Gothic"/>
              <a:cs typeface="Century Gothic"/>
            </a:endParaRPr>
          </a:p>
        </p:txBody>
      </p:sp>
      <p:pic>
        <p:nvPicPr>
          <p:cNvPr id="3" name="Picture 2" descr="AIAN_materials_p-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8" t="177" r="18208" b="-177"/>
          <a:stretch/>
        </p:blipFill>
        <p:spPr>
          <a:xfrm>
            <a:off x="462644" y="1980541"/>
            <a:ext cx="3900713" cy="431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05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3982" y="2088515"/>
            <a:ext cx="1589024" cy="10535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Link to learning: </a:t>
            </a:r>
            <a:br>
              <a:rPr lang="en-US" dirty="0" smtClean="0"/>
            </a:br>
            <a:r>
              <a:rPr lang="en-US" dirty="0" smtClean="0"/>
              <a:t>DISPLAYING MATERIALS</a:t>
            </a:r>
            <a:endParaRPr lang="en-US" dirty="0"/>
          </a:p>
        </p:txBody>
      </p:sp>
      <p:pic>
        <p:nvPicPr>
          <p:cNvPr id="4" name="Picture 3" descr="1434141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5520" y="1864898"/>
            <a:ext cx="1858010" cy="13174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57" y="3269500"/>
            <a:ext cx="4039169" cy="3183211"/>
          </a:xfrm>
          <a:prstGeom prst="rect">
            <a:avLst/>
          </a:prstGeom>
        </p:spPr>
      </p:pic>
      <p:pic>
        <p:nvPicPr>
          <p:cNvPr id="7" name="Picture 6" descr="27098249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57" y="2296165"/>
            <a:ext cx="1662430" cy="7103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72513" y="5956379"/>
            <a:ext cx="90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entury Gothic"/>
                <a:cs typeface="Century Gothic"/>
              </a:rPr>
              <a:t>BOXES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8837" y="1926832"/>
            <a:ext cx="1240007" cy="369332"/>
          </a:xfrm>
          <a:prstGeom prst="rect">
            <a:avLst/>
          </a:prstGeom>
          <a:noFill/>
          <a:ln w="3810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entury Gothic"/>
                <a:cs typeface="Century Gothic"/>
              </a:rPr>
              <a:t>STICKS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09261" y="2822004"/>
            <a:ext cx="1039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entury Gothic"/>
                <a:cs typeface="Century Gothic"/>
              </a:rPr>
              <a:t>STRING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9357" y="1899513"/>
            <a:ext cx="2347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entury Gothic"/>
                <a:cs typeface="Century Gothic"/>
              </a:rPr>
              <a:t>CARDBOARD TUBES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39090" y="3902015"/>
            <a:ext cx="769751" cy="369332"/>
          </a:xfrm>
          <a:prstGeom prst="rect">
            <a:avLst/>
          </a:prstGeom>
          <a:noFill/>
          <a:ln w="3810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entury Gothic"/>
                <a:cs typeface="Century Gothic"/>
              </a:rPr>
              <a:t>DIRT</a:t>
            </a:r>
            <a:endParaRPr lang="en-US" b="1" dirty="0">
              <a:latin typeface="Century Gothic"/>
              <a:cs typeface="Century Gothic"/>
            </a:endParaRPr>
          </a:p>
        </p:txBody>
      </p:sp>
      <p:pic>
        <p:nvPicPr>
          <p:cNvPr id="15" name="Picture 14" descr="SoilSand0156_1_thumbhuge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841" y="3903579"/>
            <a:ext cx="2388495" cy="238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77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 support learning</a:t>
            </a:r>
            <a:endParaRPr lang="en-US" dirty="0"/>
          </a:p>
        </p:txBody>
      </p:sp>
      <p:sp>
        <p:nvSpPr>
          <p:cNvPr id="4" name="Rectangular Callout 3"/>
          <p:cNvSpPr/>
          <p:nvPr/>
        </p:nvSpPr>
        <p:spPr>
          <a:xfrm>
            <a:off x="6098903" y="5084278"/>
            <a:ext cx="2602096" cy="1319795"/>
          </a:xfrm>
          <a:prstGeom prst="wedgeRectCallout">
            <a:avLst>
              <a:gd name="adj1" fmla="val -20833"/>
              <a:gd name="adj2" fmla="val 39468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Promote independence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5" name="Rectangular Callout 4"/>
          <p:cNvSpPr/>
          <p:nvPr/>
        </p:nvSpPr>
        <p:spPr>
          <a:xfrm>
            <a:off x="469104" y="5084278"/>
            <a:ext cx="2558575" cy="1319795"/>
          </a:xfrm>
          <a:prstGeom prst="wedgeRectCallout">
            <a:avLst>
              <a:gd name="adj1" fmla="val -20833"/>
              <a:gd name="adj2" fmla="val 37374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Engage in learning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3290412" y="5084278"/>
            <a:ext cx="2545758" cy="1319795"/>
          </a:xfrm>
          <a:prstGeom prst="wedgeRectCallout">
            <a:avLst>
              <a:gd name="adj1" fmla="val -20833"/>
              <a:gd name="adj2" fmla="val 43656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Support interactions</a:t>
            </a:r>
          </a:p>
        </p:txBody>
      </p:sp>
      <p:pic>
        <p:nvPicPr>
          <p:cNvPr id="3" name="Picture 2" descr="Kamron and Viet dragonfly puzzl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485" r="2084" b="8038"/>
          <a:stretch/>
        </p:blipFill>
        <p:spPr>
          <a:xfrm>
            <a:off x="3274083" y="1901001"/>
            <a:ext cx="2578608" cy="3099816"/>
          </a:xfrm>
          <a:prstGeom prst="rect">
            <a:avLst/>
          </a:prstGeom>
        </p:spPr>
      </p:pic>
      <p:pic>
        <p:nvPicPr>
          <p:cNvPr id="7" name="Picture 6" descr="Lam_drawing_2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5" r="23458"/>
          <a:stretch/>
        </p:blipFill>
        <p:spPr>
          <a:xfrm>
            <a:off x="469103" y="1901001"/>
            <a:ext cx="2558576" cy="3099816"/>
          </a:xfrm>
          <a:prstGeom prst="rect">
            <a:avLst/>
          </a:prstGeom>
        </p:spPr>
      </p:pic>
      <p:pic>
        <p:nvPicPr>
          <p:cNvPr id="8" name="Picture 7" descr="Cook Inlet-Stacey-P022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4" r="15952"/>
          <a:stretch/>
        </p:blipFill>
        <p:spPr>
          <a:xfrm>
            <a:off x="6099277" y="1919289"/>
            <a:ext cx="2601722" cy="3099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977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80311" y="6233482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FALL </a:t>
            </a:r>
            <a:r>
              <a:rPr lang="en-US" sz="8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652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use-Graphic_outline-3foundation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4" b="1"/>
          <a:stretch/>
        </p:blipFill>
        <p:spPr>
          <a:xfrm>
            <a:off x="818445" y="1600200"/>
            <a:ext cx="7323666" cy="5339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FRAMEWORK FOR EFFECTIVE PRACTICE </a:t>
            </a:r>
            <a:br>
              <a:rPr lang="en-US" dirty="0"/>
            </a:br>
            <a:r>
              <a:rPr lang="en-US" sz="2200" dirty="0"/>
              <a:t>SUPPORTING SCHOOL READINESS FOR ALL CHILDREN</a:t>
            </a:r>
          </a:p>
        </p:txBody>
      </p:sp>
      <p:pic>
        <p:nvPicPr>
          <p:cNvPr id="4" name="Content Placeholder 3" descr="House-Framework-10-23-2011-2.png"/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53" b="2181"/>
          <a:stretch/>
        </p:blipFill>
        <p:spPr>
          <a:xfrm>
            <a:off x="1817979" y="1840941"/>
            <a:ext cx="5592525" cy="4646655"/>
          </a:xfrm>
        </p:spPr>
      </p:pic>
      <p:sp>
        <p:nvSpPr>
          <p:cNvPr id="3" name="Rectangle 2"/>
          <p:cNvSpPr/>
          <p:nvPr/>
        </p:nvSpPr>
        <p:spPr>
          <a:xfrm>
            <a:off x="1072444" y="1840941"/>
            <a:ext cx="6985000" cy="3704726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6889" y="4331227"/>
            <a:ext cx="5773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3366FF"/>
                </a:solidFill>
                <a:latin typeface="Century Gothic"/>
                <a:cs typeface="Century Gothic"/>
              </a:rPr>
              <a:t>FOCUS ON</a:t>
            </a:r>
          </a:p>
          <a:p>
            <a:pPr algn="ctr"/>
            <a:r>
              <a:rPr lang="en-US" sz="3600" dirty="0" smtClean="0">
                <a:solidFill>
                  <a:srgbClr val="3366FF"/>
                </a:solidFill>
                <a:latin typeface="Century Gothic"/>
                <a:cs typeface="Century Gothic"/>
              </a:rPr>
              <a:t>FOUNDATION</a:t>
            </a:r>
            <a:endParaRPr lang="en-US" sz="3600" dirty="0">
              <a:solidFill>
                <a:srgbClr val="3366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51450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objectives:</a:t>
            </a:r>
            <a:endParaRPr lang="en-US" dirty="0"/>
          </a:p>
        </p:txBody>
      </p:sp>
      <p:sp>
        <p:nvSpPr>
          <p:cNvPr id="5" name="Snip Single Corner Rectangle 4"/>
          <p:cNvSpPr/>
          <p:nvPr/>
        </p:nvSpPr>
        <p:spPr>
          <a:xfrm>
            <a:off x="3527218" y="2364116"/>
            <a:ext cx="5118176" cy="1795133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0" rIns="91440" bIns="0" rtlCol="0" anchor="ctr"/>
          <a:lstStyle/>
          <a:p>
            <a:pPr lvl="1"/>
            <a:r>
              <a:rPr lang="en-US" sz="3000" dirty="0" smtClean="0">
                <a:latin typeface="Century Gothic"/>
                <a:cs typeface="Century Gothic"/>
              </a:rPr>
              <a:t>Learn how materials support children’s learning</a:t>
            </a:r>
            <a:endParaRPr lang="en-US" sz="3000" dirty="0">
              <a:latin typeface="Century Gothic"/>
              <a:cs typeface="Century Gothic"/>
            </a:endParaRPr>
          </a:p>
        </p:txBody>
      </p:sp>
      <p:sp>
        <p:nvSpPr>
          <p:cNvPr id="6" name="Snip Single Corner Rectangle 5"/>
          <p:cNvSpPr/>
          <p:nvPr/>
        </p:nvSpPr>
        <p:spPr>
          <a:xfrm>
            <a:off x="3527218" y="4304331"/>
            <a:ext cx="5118176" cy="1523645"/>
          </a:xfrm>
          <a:prstGeom prst="snip1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3000" dirty="0" smtClean="0">
                <a:latin typeface="Century Gothic"/>
                <a:cs typeface="Century Gothic"/>
              </a:rPr>
              <a:t>Learn three guidelines for selecting materials</a:t>
            </a:r>
            <a:endParaRPr lang="en-US" sz="3000" dirty="0">
              <a:latin typeface="Century Gothic"/>
              <a:cs typeface="Century Gothic"/>
            </a:endParaRPr>
          </a:p>
        </p:txBody>
      </p:sp>
      <p:pic>
        <p:nvPicPr>
          <p:cNvPr id="3" name="Picture 2" descr="Cook Inlet-Stacey-P01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4" r="48471"/>
          <a:stretch/>
        </p:blipFill>
        <p:spPr>
          <a:xfrm flipH="1">
            <a:off x="492125" y="2014134"/>
            <a:ext cx="2778126" cy="423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3875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MATERIALS SUPPORT CHILDREN’S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8490" y="2241720"/>
            <a:ext cx="4502099" cy="3522642"/>
          </a:xfrm>
        </p:spPr>
        <p:txBody>
          <a:bodyPr>
            <a:normAutofit/>
          </a:bodyPr>
          <a:lstStyle/>
          <a:p>
            <a:pPr>
              <a:spcBef>
                <a:spcPts val="1368"/>
              </a:spcBef>
            </a:pPr>
            <a:r>
              <a:rPr lang="en-US" dirty="0" smtClean="0"/>
              <a:t>Engage children </a:t>
            </a:r>
            <a:br>
              <a:rPr lang="en-US" dirty="0" smtClean="0"/>
            </a:br>
            <a:r>
              <a:rPr lang="en-US" dirty="0" smtClean="0"/>
              <a:t>in learning</a:t>
            </a:r>
          </a:p>
          <a:p>
            <a:pPr>
              <a:spcBef>
                <a:spcPts val="1368"/>
              </a:spcBef>
            </a:pPr>
            <a:r>
              <a:rPr lang="en-US" dirty="0" smtClean="0"/>
              <a:t>Support social interactions</a:t>
            </a:r>
          </a:p>
          <a:p>
            <a:pPr>
              <a:spcBef>
                <a:spcPts val="1368"/>
              </a:spcBef>
            </a:pPr>
            <a:r>
              <a:rPr lang="en-US" dirty="0" smtClean="0"/>
              <a:t>Promote independence</a:t>
            </a:r>
            <a:endParaRPr lang="en-US" dirty="0"/>
          </a:p>
        </p:txBody>
      </p:sp>
      <p:pic>
        <p:nvPicPr>
          <p:cNvPr id="6" name="Picture 5" descr="MULTI-CULTURAL-DOLLS-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4941" y="2063751"/>
            <a:ext cx="6050387" cy="4487108"/>
          </a:xfrm>
          <a:prstGeom prst="rect">
            <a:avLst/>
          </a:prstGeom>
          <a:effectLst>
            <a:outerShdw blurRad="111125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5437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2705" y="1830387"/>
            <a:ext cx="4137015" cy="4525963"/>
          </a:xfrm>
        </p:spPr>
        <p:txBody>
          <a:bodyPr>
            <a:normAutofit fontScale="85000" lnSpcReduction="20000"/>
          </a:bodyPr>
          <a:lstStyle/>
          <a:p>
            <a:pPr marL="329184" lvl="0" indent="-329184">
              <a:lnSpc>
                <a:spcPct val="120000"/>
              </a:lnSpc>
              <a:spcBef>
                <a:spcPts val="1248"/>
              </a:spcBef>
              <a:buFont typeface="+mj-lt"/>
              <a:buAutoNum type="arabicPeriod"/>
            </a:pPr>
            <a:r>
              <a:rPr lang="en-US" dirty="0"/>
              <a:t>Do the materials promote children’s engagement in learning?</a:t>
            </a:r>
          </a:p>
          <a:p>
            <a:pPr marL="329184" lvl="0" indent="-329184">
              <a:lnSpc>
                <a:spcPct val="120000"/>
              </a:lnSpc>
              <a:spcBef>
                <a:spcPts val="1248"/>
              </a:spcBef>
              <a:buFont typeface="+mj-lt"/>
              <a:buAutoNum type="arabicPeriod"/>
            </a:pPr>
            <a:r>
              <a:rPr lang="en-US" dirty="0"/>
              <a:t>Do the materials support social interactions?</a:t>
            </a:r>
          </a:p>
          <a:p>
            <a:pPr marL="329184" lvl="0" indent="-329184">
              <a:lnSpc>
                <a:spcPct val="120000"/>
              </a:lnSpc>
              <a:spcBef>
                <a:spcPts val="1248"/>
              </a:spcBef>
              <a:buFont typeface="+mj-lt"/>
              <a:buAutoNum type="arabicPeriod"/>
            </a:pPr>
            <a:r>
              <a:rPr lang="en-US" dirty="0"/>
              <a:t>Are the materials </a:t>
            </a:r>
            <a:r>
              <a:rPr lang="en-US" dirty="0" smtClean="0"/>
              <a:t>arranged to promote independent use?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96580" y="3195682"/>
            <a:ext cx="947811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0" dirty="0" smtClean="0">
                <a:solidFill>
                  <a:schemeClr val="accent3">
                    <a:lumMod val="75000"/>
                  </a:schemeClr>
                </a:solidFill>
                <a:latin typeface="Arial Unicode MS"/>
                <a:cs typeface="Arial Unicode MS"/>
              </a:rPr>
              <a:t>?</a:t>
            </a:r>
            <a:endParaRPr lang="en-US" sz="17000" dirty="0">
              <a:solidFill>
                <a:schemeClr val="accent3">
                  <a:lumMod val="75000"/>
                </a:schemeClr>
              </a:solidFill>
              <a:latin typeface="Arial Unicode MS"/>
              <a:cs typeface="Arial Unicode M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3468" y="2730547"/>
            <a:ext cx="36727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4000" b="1" dirty="0">
                <a:solidFill>
                  <a:srgbClr val="77933C"/>
                </a:solidFill>
                <a:latin typeface="Century Gothic"/>
                <a:cs typeface="Century Gothic"/>
              </a:rPr>
              <a:t>ASK </a:t>
            </a:r>
            <a:r>
              <a:rPr lang="en-US" sz="4000" b="1" dirty="0" smtClean="0">
                <a:solidFill>
                  <a:srgbClr val="77933C"/>
                </a:solidFill>
                <a:latin typeface="Century Gothic"/>
                <a:cs typeface="Century Gothic"/>
              </a:rPr>
              <a:t>YOURSELF</a:t>
            </a:r>
            <a:endParaRPr lang="en-US" sz="4000" dirty="0">
              <a:solidFill>
                <a:srgbClr val="77933C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04340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earning Centers - Art area 4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86"/>
          <a:stretch/>
        </p:blipFill>
        <p:spPr>
          <a:xfrm rot="5400000">
            <a:off x="5696380" y="3524809"/>
            <a:ext cx="1946398" cy="39678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Engage children IN LEARNING:</a:t>
            </a:r>
            <a:br>
              <a:rPr lang="en-US" dirty="0" smtClean="0"/>
            </a:br>
            <a:r>
              <a:rPr lang="en-US" dirty="0" smtClean="0"/>
              <a:t>features of materials</a:t>
            </a:r>
            <a:endParaRPr lang="en-US" dirty="0"/>
          </a:p>
        </p:txBody>
      </p:sp>
      <p:sp>
        <p:nvSpPr>
          <p:cNvPr id="4" name="Rectangular Callout 3"/>
          <p:cNvSpPr/>
          <p:nvPr/>
        </p:nvSpPr>
        <p:spPr>
          <a:xfrm>
            <a:off x="4685655" y="3937916"/>
            <a:ext cx="3967855" cy="597622"/>
          </a:xfrm>
          <a:prstGeom prst="wedgeRectCallout">
            <a:avLst>
              <a:gd name="adj1" fmla="val -17870"/>
              <a:gd name="adj2" fmla="val 50652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Attractive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5" name="Rectangular Callout 4"/>
          <p:cNvSpPr/>
          <p:nvPr/>
        </p:nvSpPr>
        <p:spPr>
          <a:xfrm>
            <a:off x="470269" y="1797254"/>
            <a:ext cx="4224992" cy="657272"/>
          </a:xfrm>
          <a:prstGeom prst="wedgeRectCallout">
            <a:avLst>
              <a:gd name="adj1" fmla="val -21249"/>
              <a:gd name="adj2" fmla="val 43572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Linked </a:t>
            </a:r>
            <a:r>
              <a:rPr lang="en-US" sz="2400" dirty="0">
                <a:latin typeface="Century Gothic"/>
                <a:cs typeface="Century Gothic"/>
              </a:rPr>
              <a:t>T</a:t>
            </a:r>
            <a:r>
              <a:rPr lang="en-US" sz="2400" dirty="0" smtClean="0">
                <a:latin typeface="Century Gothic"/>
                <a:cs typeface="Century Gothic"/>
              </a:rPr>
              <a:t>o Learning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470269" y="3937914"/>
            <a:ext cx="4224992" cy="597623"/>
          </a:xfrm>
          <a:prstGeom prst="wedgeRectCallout">
            <a:avLst>
              <a:gd name="adj1" fmla="val -48576"/>
              <a:gd name="adj2" fmla="val 22915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Culturally Appropriate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4685655" y="1797254"/>
            <a:ext cx="3967855" cy="657272"/>
          </a:xfrm>
          <a:prstGeom prst="wedgeRectCallout">
            <a:avLst>
              <a:gd name="adj1" fmla="val 19793"/>
              <a:gd name="adj2" fmla="val 49324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Meaningful</a:t>
            </a:r>
            <a:endParaRPr lang="en-US" sz="2400" dirty="0">
              <a:latin typeface="Century Gothic"/>
              <a:cs typeface="Century Gothic"/>
            </a:endParaRPr>
          </a:p>
        </p:txBody>
      </p:sp>
      <p:pic>
        <p:nvPicPr>
          <p:cNvPr id="8" name="Picture 7" descr="Cook Inlet-Jason-P055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" t="22319" r="-1" b="25228"/>
          <a:stretch/>
        </p:blipFill>
        <p:spPr>
          <a:xfrm>
            <a:off x="470269" y="2454527"/>
            <a:ext cx="4224453" cy="1483390"/>
          </a:xfrm>
          <a:prstGeom prst="rect">
            <a:avLst/>
          </a:prstGeom>
        </p:spPr>
      </p:pic>
      <p:pic>
        <p:nvPicPr>
          <p:cNvPr id="12" name="Picture 11" descr="Cook Inlet-Jason-P057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" t="14472" r="-227" b="16425"/>
          <a:stretch/>
        </p:blipFill>
        <p:spPr>
          <a:xfrm>
            <a:off x="479340" y="4535538"/>
            <a:ext cx="4224992" cy="1946398"/>
          </a:xfrm>
          <a:prstGeom prst="rect">
            <a:avLst/>
          </a:prstGeom>
        </p:spPr>
      </p:pic>
      <p:pic>
        <p:nvPicPr>
          <p:cNvPr id="13" name="Picture 12" descr="Cook Inlet-Jason-P059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59" b="29664"/>
          <a:stretch/>
        </p:blipFill>
        <p:spPr>
          <a:xfrm>
            <a:off x="4685648" y="2454526"/>
            <a:ext cx="3967859" cy="148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220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621999" y="2679231"/>
            <a:ext cx="672946" cy="597068"/>
          </a:xfrm>
          <a:prstGeom prst="roundRect">
            <a:avLst/>
          </a:prstGeom>
          <a:noFill/>
          <a:ln w="6032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887326" y="2698185"/>
            <a:ext cx="672946" cy="597068"/>
          </a:xfrm>
          <a:prstGeom prst="roundRect">
            <a:avLst/>
          </a:prstGeom>
          <a:noFill/>
          <a:ln w="6032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178080" y="2973026"/>
            <a:ext cx="780331" cy="0"/>
          </a:xfrm>
          <a:prstGeom prst="line">
            <a:avLst/>
          </a:prstGeom>
          <a:ln w="69850" cap="rnd">
            <a:solidFill>
              <a:schemeClr val="tx1">
                <a:lumMod val="65000"/>
                <a:lumOff val="35000"/>
              </a:schemeClr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Link to learning: ENGAGING CHILDREN</a:t>
            </a:r>
            <a:endParaRPr lang="en-US" dirty="0"/>
          </a:p>
        </p:txBody>
      </p:sp>
      <p:sp>
        <p:nvSpPr>
          <p:cNvPr id="4" name="Snip Single Corner Rectangle 3"/>
          <p:cNvSpPr/>
          <p:nvPr/>
        </p:nvSpPr>
        <p:spPr>
          <a:xfrm>
            <a:off x="475269" y="1975739"/>
            <a:ext cx="3478464" cy="1992401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buSzPct val="100000"/>
            </a:pPr>
            <a:r>
              <a:rPr lang="en-US" sz="2200" dirty="0">
                <a:latin typeface="Century Gothic"/>
                <a:cs typeface="Century Gothic"/>
              </a:rPr>
              <a:t>You notice that children are not playing in the science area.  </a:t>
            </a:r>
          </a:p>
        </p:txBody>
      </p:sp>
      <p:sp>
        <p:nvSpPr>
          <p:cNvPr id="5" name="Snip Single Corner Rectangle 4"/>
          <p:cNvSpPr/>
          <p:nvPr/>
        </p:nvSpPr>
        <p:spPr>
          <a:xfrm>
            <a:off x="5223799" y="1975738"/>
            <a:ext cx="3459507" cy="1992401"/>
          </a:xfrm>
          <a:prstGeom prst="snip1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buSzPct val="100000"/>
            </a:pPr>
            <a:r>
              <a:rPr lang="en-US" sz="2200" dirty="0">
                <a:latin typeface="Century Gothic"/>
                <a:cs typeface="Century Gothic"/>
              </a:rPr>
              <a:t>You decide to introduce some new materials to make the area more engaging.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58328" y="4574531"/>
            <a:ext cx="6417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en-US" sz="4000" b="1" dirty="0" smtClean="0">
                <a:latin typeface="Century Gothic"/>
                <a:cs typeface="Century Gothic"/>
              </a:rPr>
              <a:t>What </a:t>
            </a:r>
            <a:r>
              <a:rPr lang="en-US" sz="4000" b="1" dirty="0">
                <a:latin typeface="Century Gothic"/>
                <a:cs typeface="Century Gothic"/>
              </a:rPr>
              <a:t>toys/</a:t>
            </a:r>
            <a:r>
              <a:rPr lang="en-US" sz="4000" b="1" dirty="0" smtClean="0">
                <a:latin typeface="Century Gothic"/>
                <a:cs typeface="Century Gothic"/>
              </a:rPr>
              <a:t>materials will you </a:t>
            </a:r>
            <a:r>
              <a:rPr lang="en-US" sz="4000" b="1" dirty="0">
                <a:latin typeface="Century Gothic"/>
                <a:cs typeface="Century Gothic"/>
              </a:rPr>
              <a:t>introduce and why</a:t>
            </a:r>
            <a:r>
              <a:rPr lang="en-US" sz="4000" b="1" dirty="0" smtClean="0">
                <a:latin typeface="Century Gothic"/>
                <a:cs typeface="Century Gothic"/>
              </a:rPr>
              <a:t>?</a:t>
            </a:r>
            <a:endParaRPr lang="en-US" sz="4000" b="1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1165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927" y="491037"/>
            <a:ext cx="8129669" cy="11304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Support Social Interactions: Characteristics of children</a:t>
            </a:r>
            <a:endParaRPr lang="en-US" dirty="0"/>
          </a:p>
        </p:txBody>
      </p:sp>
      <p:sp>
        <p:nvSpPr>
          <p:cNvPr id="4" name="Rectangular Callout 3"/>
          <p:cNvSpPr/>
          <p:nvPr/>
        </p:nvSpPr>
        <p:spPr>
          <a:xfrm>
            <a:off x="4499950" y="3752856"/>
            <a:ext cx="4115646" cy="731520"/>
          </a:xfrm>
          <a:prstGeom prst="wedgeRectCallout">
            <a:avLst>
              <a:gd name="adj1" fmla="val -20833"/>
              <a:gd name="adj2" fmla="val 39468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Home Background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5" name="Rectangular Callout 4"/>
          <p:cNvSpPr/>
          <p:nvPr/>
        </p:nvSpPr>
        <p:spPr>
          <a:xfrm>
            <a:off x="4499950" y="1973004"/>
            <a:ext cx="4115646" cy="731520"/>
          </a:xfrm>
          <a:prstGeom prst="wedgeRectCallout">
            <a:avLst>
              <a:gd name="adj1" fmla="val -20391"/>
              <a:gd name="adj2" fmla="val 41562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Interests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4499950" y="5532708"/>
            <a:ext cx="4115646" cy="731520"/>
          </a:xfrm>
          <a:prstGeom prst="wedgeRectCallout">
            <a:avLst>
              <a:gd name="adj1" fmla="val -20833"/>
              <a:gd name="adj2" fmla="val 47843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Abilities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4499950" y="2862930"/>
            <a:ext cx="4115646" cy="731520"/>
          </a:xfrm>
          <a:prstGeom prst="wedgeRectCallout">
            <a:avLst>
              <a:gd name="adj1" fmla="val -20833"/>
              <a:gd name="adj2" fmla="val 37374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Experiences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4499950" y="4642782"/>
            <a:ext cx="4115646" cy="731520"/>
          </a:xfrm>
          <a:prstGeom prst="wedgeRectCallout">
            <a:avLst>
              <a:gd name="adj1" fmla="val -20833"/>
              <a:gd name="adj2" fmla="val 43656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ury Gothic"/>
                <a:cs typeface="Century Gothic"/>
              </a:rPr>
              <a:t>Learning Goals</a:t>
            </a:r>
            <a:endParaRPr lang="en-US" sz="2400" dirty="0">
              <a:latin typeface="Century Gothic"/>
              <a:cs typeface="Century Gothic"/>
            </a:endParaRPr>
          </a:p>
        </p:txBody>
      </p:sp>
      <p:pic>
        <p:nvPicPr>
          <p:cNvPr id="9" name="Picture 8" descr="Cook Inlet-Jason-P034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3" r="11368"/>
          <a:stretch/>
        </p:blipFill>
        <p:spPr>
          <a:xfrm>
            <a:off x="467785" y="1973005"/>
            <a:ext cx="3677859" cy="304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488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2331613" y="2925401"/>
            <a:ext cx="5108698" cy="0"/>
          </a:xfrm>
          <a:prstGeom prst="line">
            <a:avLst/>
          </a:prstGeom>
          <a:ln w="69850" cap="rnd">
            <a:solidFill>
              <a:schemeClr val="tx1">
                <a:lumMod val="65000"/>
                <a:lumOff val="35000"/>
              </a:schemeClr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LINK TO LEARNING: social interactions</a:t>
            </a:r>
            <a:endParaRPr lang="en-US" dirty="0"/>
          </a:p>
        </p:txBody>
      </p:sp>
      <p:sp>
        <p:nvSpPr>
          <p:cNvPr id="4" name="Snip Single Corner Rectangle 3"/>
          <p:cNvSpPr/>
          <p:nvPr/>
        </p:nvSpPr>
        <p:spPr>
          <a:xfrm>
            <a:off x="454949" y="1975739"/>
            <a:ext cx="2624685" cy="1992401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buSzPct val="100000"/>
            </a:pPr>
            <a:r>
              <a:rPr lang="en-US" sz="2000" dirty="0">
                <a:latin typeface="Century Gothic"/>
                <a:cs typeface="Century Gothic"/>
              </a:rPr>
              <a:t>Rosa takes dance classes and is learning to cooperate with friends.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8880" y="4404986"/>
            <a:ext cx="674624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en-US" sz="3000" b="1" dirty="0">
                <a:latin typeface="Century Gothic"/>
                <a:cs typeface="Century Gothic"/>
              </a:rPr>
              <a:t>What toys/materials can be used to </a:t>
            </a:r>
            <a:r>
              <a:rPr lang="en-US" sz="3000" b="1" dirty="0" smtClean="0">
                <a:latin typeface="Century Gothic"/>
                <a:cs typeface="Century Gothic"/>
              </a:rPr>
              <a:t>support social </a:t>
            </a:r>
            <a:r>
              <a:rPr lang="en-US" sz="3000" b="1" dirty="0">
                <a:latin typeface="Century Gothic"/>
                <a:cs typeface="Century Gothic"/>
              </a:rPr>
              <a:t>interactions? </a:t>
            </a:r>
            <a:endParaRPr lang="en-US" sz="3000" b="1" dirty="0" smtClean="0">
              <a:latin typeface="Century Gothic"/>
              <a:cs typeface="Century Gothic"/>
            </a:endParaRPr>
          </a:p>
          <a:p>
            <a:pPr marL="0" lvl="1" algn="ctr">
              <a:spcBef>
                <a:spcPts val="1800"/>
              </a:spcBef>
            </a:pPr>
            <a:r>
              <a:rPr lang="en-US" sz="3000" b="1" dirty="0" smtClean="0">
                <a:latin typeface="Century Gothic"/>
                <a:cs typeface="Century Gothic"/>
              </a:rPr>
              <a:t>Why </a:t>
            </a:r>
            <a:r>
              <a:rPr lang="en-US" sz="3000" b="1" dirty="0">
                <a:latin typeface="Century Gothic"/>
                <a:cs typeface="Century Gothic"/>
              </a:rPr>
              <a:t>would you use them?</a:t>
            </a:r>
          </a:p>
        </p:txBody>
      </p:sp>
      <p:sp>
        <p:nvSpPr>
          <p:cNvPr id="7" name="Snip Single Corner Rectangle 6"/>
          <p:cNvSpPr/>
          <p:nvPr/>
        </p:nvSpPr>
        <p:spPr>
          <a:xfrm>
            <a:off x="3246625" y="1975739"/>
            <a:ext cx="2624685" cy="1992401"/>
          </a:xfrm>
          <a:prstGeom prst="snip1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buSzPct val="100000"/>
            </a:pPr>
            <a:r>
              <a:rPr lang="en-US" sz="2000" dirty="0">
                <a:latin typeface="Century Gothic"/>
                <a:cs typeface="Century Gothic"/>
              </a:rPr>
              <a:t>D</a:t>
            </a:r>
            <a:r>
              <a:rPr lang="en-US" sz="2000" dirty="0" smtClean="0">
                <a:latin typeface="Century Gothic"/>
                <a:cs typeface="Century Gothic"/>
              </a:rPr>
              <a:t>ao </a:t>
            </a:r>
            <a:r>
              <a:rPr lang="en-US" sz="2000" dirty="0">
                <a:latin typeface="Century Gothic"/>
                <a:cs typeface="Century Gothic"/>
              </a:rPr>
              <a:t>just returned from visiting family in </a:t>
            </a:r>
            <a:r>
              <a:rPr lang="en-US" sz="2000" dirty="0" smtClean="0">
                <a:latin typeface="Century Gothic"/>
                <a:cs typeface="Century Gothic"/>
              </a:rPr>
              <a:t>Viet Nam </a:t>
            </a:r>
            <a:r>
              <a:rPr lang="en-US" sz="2000" dirty="0">
                <a:latin typeface="Century Gothic"/>
                <a:cs typeface="Century Gothic"/>
              </a:rPr>
              <a:t>for three weeks.</a:t>
            </a:r>
          </a:p>
        </p:txBody>
      </p:sp>
      <p:sp>
        <p:nvSpPr>
          <p:cNvPr id="8" name="Snip Single Corner Rectangle 7"/>
          <p:cNvSpPr/>
          <p:nvPr/>
        </p:nvSpPr>
        <p:spPr>
          <a:xfrm>
            <a:off x="6038301" y="1975739"/>
            <a:ext cx="2624685" cy="1992401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buSzPct val="100000"/>
            </a:pPr>
            <a:r>
              <a:rPr lang="en-US" sz="2000" dirty="0">
                <a:latin typeface="Century Gothic"/>
                <a:cs typeface="Century Gothic"/>
              </a:rPr>
              <a:t>Sam loves </a:t>
            </a:r>
            <a:r>
              <a:rPr lang="en-US" sz="2000" dirty="0" smtClean="0">
                <a:latin typeface="Century Gothic"/>
                <a:cs typeface="Century Gothic"/>
              </a:rPr>
              <a:t/>
            </a:r>
            <a:br>
              <a:rPr lang="en-US" sz="2000" dirty="0" smtClean="0">
                <a:latin typeface="Century Gothic"/>
                <a:cs typeface="Century Gothic"/>
              </a:rPr>
            </a:br>
            <a:r>
              <a:rPr lang="en-US" sz="2000" dirty="0" smtClean="0">
                <a:latin typeface="Century Gothic"/>
                <a:cs typeface="Century Gothic"/>
              </a:rPr>
              <a:t>to sing </a:t>
            </a:r>
            <a:r>
              <a:rPr lang="en-US" sz="2000" dirty="0">
                <a:latin typeface="Century Gothic"/>
                <a:cs typeface="Century Gothic"/>
              </a:rPr>
              <a:t>and </a:t>
            </a:r>
            <a:r>
              <a:rPr lang="en-US" sz="2000" dirty="0" smtClean="0">
                <a:latin typeface="Century Gothic"/>
                <a:cs typeface="Century Gothic"/>
              </a:rPr>
              <a:t>wears a </a:t>
            </a:r>
            <a:r>
              <a:rPr lang="en-US" sz="2000" dirty="0">
                <a:latin typeface="Century Gothic"/>
                <a:cs typeface="Century Gothic"/>
              </a:rPr>
              <a:t>hearing </a:t>
            </a:r>
            <a:r>
              <a:rPr lang="en-US" sz="2000" dirty="0" smtClean="0">
                <a:latin typeface="Century Gothic"/>
                <a:cs typeface="Century Gothic"/>
              </a:rPr>
              <a:t>aid.</a:t>
            </a:r>
            <a:endParaRPr lang="en-US" sz="2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73866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</Words>
  <Application>Microsoft Macintosh PowerPoint</Application>
  <PresentationFormat>On-screen Show (4:3)</PresentationFormat>
  <Paragraphs>68</Paragraphs>
  <Slides>13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1_Office Theme</vt:lpstr>
      <vt:lpstr>Managing the  Classroom: materials to support learning</vt:lpstr>
      <vt:lpstr>FRAMEWORK FOR EFFECTIVE PRACTICE  SUPPORTING SCHOOL READINESS FOR ALL CHILDREN</vt:lpstr>
      <vt:lpstr>objectives:</vt:lpstr>
      <vt:lpstr>HOW MATERIALS SUPPORT CHILDREN’S LEARNING</vt:lpstr>
      <vt:lpstr>Guidelines</vt:lpstr>
      <vt:lpstr>Engage children IN LEARNING: features of materials</vt:lpstr>
      <vt:lpstr>Link to learning: ENGAGING CHILDREN</vt:lpstr>
      <vt:lpstr>Support Social Interactions: Characteristics of children</vt:lpstr>
      <vt:lpstr> LINK TO LEARNING: social interactions</vt:lpstr>
      <vt:lpstr>ARRANGING MATERIALS TO Promote Independence</vt:lpstr>
      <vt:lpstr>Link to learning:  DISPLAYING MATERIALS</vt:lpstr>
      <vt:lpstr>Materials support learning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2012-06-19T21:45:41Z</dcterms:created>
  <dcterms:modified xsi:type="dcterms:W3CDTF">2013-08-07T20:40:13Z</dcterms:modified>
</cp:coreProperties>
</file>