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302" r:id="rId6"/>
    <p:sldId id="306" r:id="rId7"/>
    <p:sldId id="272" r:id="rId8"/>
    <p:sldId id="257" r:id="rId9"/>
    <p:sldId id="307" r:id="rId10"/>
    <p:sldId id="263" r:id="rId11"/>
    <p:sldId id="261" r:id="rId12"/>
    <p:sldId id="305" r:id="rId13"/>
    <p:sldId id="300" r:id="rId14"/>
    <p:sldId id="258" r:id="rId15"/>
    <p:sldId id="308" r:id="rId16"/>
    <p:sldId id="267" r:id="rId17"/>
    <p:sldId id="413" r:id="rId18"/>
    <p:sldId id="269" r:id="rId19"/>
    <p:sldId id="409" r:id="rId20"/>
    <p:sldId id="410" r:id="rId21"/>
    <p:sldId id="309" r:id="rId22"/>
    <p:sldId id="295" r:id="rId23"/>
    <p:sldId id="411" r:id="rId24"/>
    <p:sldId id="281" r:id="rId25"/>
    <p:sldId id="297" r:id="rId26"/>
    <p:sldId id="266" r:id="rId27"/>
    <p:sldId id="273" r:id="rId28"/>
    <p:sldId id="277" r:id="rId29"/>
    <p:sldId id="414" r:id="rId30"/>
    <p:sldId id="304" r:id="rId31"/>
    <p:sldId id="279" r:id="rId32"/>
  </p:sldIdLst>
  <p:sldSz cx="12192000" cy="6858000"/>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p15:clr>
            <a:srgbClr val="A4A3A4"/>
          </p15:clr>
        </p15:guide>
        <p15:guide id="2" orient="horz" pos="2390">
          <p15:clr>
            <a:srgbClr val="A4A3A4"/>
          </p15:clr>
        </p15:guide>
        <p15:guide id="3" orient="horz" pos="1727">
          <p15:clr>
            <a:srgbClr val="A4A3A4"/>
          </p15:clr>
        </p15:guide>
        <p15:guide id="4" pos="3839">
          <p15:clr>
            <a:srgbClr val="A4A3A4"/>
          </p15:clr>
        </p15:guide>
        <p15:guide id="5" pos="41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ckovich, Patricia (ACF) (CTR)" initials="M(" lastIdx="4" clrIdx="0"/>
  <p:cmAuthor id="2" name="Treshawn Anderson" initials="TA" lastIdx="2" clrIdx="1"/>
  <p:cmAuthor id="3" name="Elizabeth Zack" initials="" lastIdx="8" clrIdx="2"/>
  <p:cmAuthor id="4" name="Debra Shuey" initials="DS" lastIdx="2" clrIdx="3">
    <p:extLst>
      <p:ext uri="{19B8F6BF-5375-455C-9EA6-DF929625EA0E}">
        <p15:presenceInfo xmlns:p15="http://schemas.microsoft.com/office/powerpoint/2012/main" userId="Debra Shu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F80"/>
    <a:srgbClr val="108040"/>
    <a:srgbClr val="21FF80"/>
    <a:srgbClr val="21FF06"/>
    <a:srgbClr val="108001"/>
    <a:srgbClr val="186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8ED4B-A2A1-490C-AB7A-72563EA1B8A3}" v="8" dt="2020-03-20T15:01:12.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73569" autoAdjust="0"/>
  </p:normalViewPr>
  <p:slideViewPr>
    <p:cSldViewPr snapToGrid="0">
      <p:cViewPr varScale="1">
        <p:scale>
          <a:sx n="80" d="100"/>
          <a:sy n="80" d="100"/>
        </p:scale>
        <p:origin x="1668" y="90"/>
      </p:cViewPr>
      <p:guideLst>
        <p:guide orient="horz" pos="3096"/>
        <p:guide orient="horz" pos="2390"/>
        <p:guide orient="horz" pos="1727"/>
        <p:guide pos="3839"/>
        <p:guide pos="4181"/>
      </p:guideLst>
    </p:cSldViewPr>
  </p:slideViewPr>
  <p:notesTextViewPr>
    <p:cViewPr>
      <p:scale>
        <a:sx n="1" d="1"/>
        <a:sy n="1" d="1"/>
      </p:scale>
      <p:origin x="0" y="0"/>
    </p:cViewPr>
  </p:notesTextViewPr>
  <p:notesViewPr>
    <p:cSldViewPr snapToGrid="0">
      <p:cViewPr>
        <p:scale>
          <a:sx n="1" d="2"/>
          <a:sy n="1" d="2"/>
        </p:scale>
        <p:origin x="268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E7A66-2840-4540-9A39-2B5E44F1BDC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AC1D21B-B9EA-4EF4-96D2-84B2CF11D1D7}" type="pres">
      <dgm:prSet presAssocID="{A83E7A66-2840-4540-9A39-2B5E44F1BDC4}" presName="compositeShape" presStyleCnt="0">
        <dgm:presLayoutVars>
          <dgm:chMax val="7"/>
          <dgm:dir/>
          <dgm:resizeHandles val="exact"/>
        </dgm:presLayoutVars>
      </dgm:prSet>
      <dgm:spPr/>
    </dgm:pt>
  </dgm:ptLst>
  <dgm:cxnLst>
    <dgm:cxn modelId="{2F28C4F1-58F8-4EE9-B8C9-C79298B006B5}" type="presOf" srcId="{A83E7A66-2840-4540-9A39-2B5E44F1BDC4}" destId="{DAC1D21B-B9EA-4EF4-96D2-84B2CF11D1D7}"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1458E7-3ED8-424D-AD88-25A0D5B7B85B}" type="datetimeFigureOut">
              <a:rPr lang="en-US" smtClean="0"/>
              <a:t>4/10/2020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AFF6CDF-794E-4427-A88F-D37E84A406B0}" type="slidenum">
              <a:rPr lang="en-US" smtClean="0"/>
              <a:t>‹#›</a:t>
            </a:fld>
            <a:endParaRPr lang="en-US"/>
          </a:p>
        </p:txBody>
      </p:sp>
    </p:spTree>
    <p:extLst>
      <p:ext uri="{BB962C8B-B14F-4D97-AF65-F5344CB8AC3E}">
        <p14:creationId xmlns:p14="http://schemas.microsoft.com/office/powerpoint/2010/main" val="229891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a:t>
            </a:r>
          </a:p>
          <a:p>
            <a:r>
              <a:rPr lang="en-US" b="1" dirty="0"/>
              <a:t>Picture did not change</a:t>
            </a: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a:t>
            </a:fld>
            <a:endParaRPr lang="en-US"/>
          </a:p>
        </p:txBody>
      </p:sp>
    </p:spTree>
    <p:extLst>
      <p:ext uri="{BB962C8B-B14F-4D97-AF65-F5344CB8AC3E}">
        <p14:creationId xmlns:p14="http://schemas.microsoft.com/office/powerpoint/2010/main" val="174041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10</a:t>
            </a:r>
            <a:endParaRPr lang="en-US" dirty="0"/>
          </a:p>
          <a:p>
            <a:r>
              <a:rPr lang="en-US" dirty="0"/>
              <a:t>Graphic from website listed on slide</a:t>
            </a:r>
          </a:p>
        </p:txBody>
      </p:sp>
      <p:sp>
        <p:nvSpPr>
          <p:cNvPr id="4" name="Slide Number Placeholder 3"/>
          <p:cNvSpPr>
            <a:spLocks noGrp="1"/>
          </p:cNvSpPr>
          <p:nvPr>
            <p:ph type="sldNum" sz="quarter" idx="10"/>
          </p:nvPr>
        </p:nvSpPr>
        <p:spPr/>
        <p:txBody>
          <a:bodyPr/>
          <a:lstStyle/>
          <a:p>
            <a:fld id="{CDE0B423-10A6-43CD-BE76-E0C426CA6CAA}" type="slidenum">
              <a:rPr lang="en-US" smtClean="0"/>
              <a:t>10</a:t>
            </a:fld>
            <a:endParaRPr lang="en-US"/>
          </a:p>
        </p:txBody>
      </p:sp>
    </p:spTree>
    <p:extLst>
      <p:ext uri="{BB962C8B-B14F-4D97-AF65-F5344CB8AC3E}">
        <p14:creationId xmlns:p14="http://schemas.microsoft.com/office/powerpoint/2010/main" val="229613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11</a:t>
            </a:r>
          </a:p>
          <a:p>
            <a:r>
              <a:rPr lang="en-US" b="1" dirty="0"/>
              <a:t>Picture did not change</a:t>
            </a:r>
          </a:p>
          <a:p>
            <a:r>
              <a:rPr lang="en-US" b="1" dirty="0"/>
              <a:t>Graphic from MIW</a:t>
            </a:r>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11</a:t>
            </a:fld>
            <a:endParaRPr lang="en-US"/>
          </a:p>
        </p:txBody>
      </p:sp>
    </p:spTree>
    <p:extLst>
      <p:ext uri="{BB962C8B-B14F-4D97-AF65-F5344CB8AC3E}">
        <p14:creationId xmlns:p14="http://schemas.microsoft.com/office/powerpoint/2010/main" val="114525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12</a:t>
            </a:r>
          </a:p>
          <a:p>
            <a:r>
              <a:rPr lang="en-US" b="1" dirty="0"/>
              <a:t>Pictures</a:t>
            </a:r>
          </a:p>
          <a:p>
            <a:r>
              <a:rPr lang="en-US" b="1" dirty="0"/>
              <a:t>Science--2013-Cook-Inlet-Jason-P034_1D84D3FBE02245B48698F5D8BEF6E017</a:t>
            </a:r>
          </a:p>
          <a:p>
            <a:r>
              <a:rPr lang="en-US" b="1" dirty="0"/>
              <a:t>Technology-Keep same picture</a:t>
            </a:r>
          </a:p>
          <a:p>
            <a:r>
              <a:rPr lang="en-US" b="1" dirty="0"/>
              <a:t>Engineering--IMG_4578__899144176B204DA3BA1CD2A192C70D8A</a:t>
            </a:r>
          </a:p>
          <a:p>
            <a:r>
              <a:rPr lang="en-US" b="1" dirty="0"/>
              <a:t>Art-2013-Cook-Inlet-Jason_P032__85AB44BA920940A7A5F78CA74995755C.jpg</a:t>
            </a:r>
          </a:p>
          <a:p>
            <a:r>
              <a:rPr lang="en-US" b="1" dirty="0"/>
              <a:t>Math--FingerPlay3__C2D726F2C39D4D9B9969D02922D066CC</a:t>
            </a:r>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12</a:t>
            </a:fld>
            <a:endParaRPr lang="en-US"/>
          </a:p>
        </p:txBody>
      </p:sp>
    </p:spTree>
    <p:extLst>
      <p:ext uri="{BB962C8B-B14F-4D97-AF65-F5344CB8AC3E}">
        <p14:creationId xmlns:p14="http://schemas.microsoft.com/office/powerpoint/2010/main" val="94097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13</a:t>
            </a:r>
          </a:p>
          <a:p>
            <a:r>
              <a:rPr lang="en-US" b="1" dirty="0"/>
              <a:t>Picture-girls in regalia for cover__28369C0730A247DD854D7BACE30A8761</a:t>
            </a: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13</a:t>
            </a:fld>
            <a:endParaRPr lang="en-US"/>
          </a:p>
        </p:txBody>
      </p:sp>
    </p:spTree>
    <p:extLst>
      <p:ext uri="{BB962C8B-B14F-4D97-AF65-F5344CB8AC3E}">
        <p14:creationId xmlns:p14="http://schemas.microsoft.com/office/powerpoint/2010/main" val="247315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34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Slide 15</a:t>
            </a:r>
          </a:p>
          <a:p>
            <a:r>
              <a:rPr lang="en-US" b="1" dirty="0"/>
              <a:t>Top Left Picture--MIW-science_2959__74CB53A4D3E542619427E37E3E17F8A0</a:t>
            </a:r>
          </a:p>
          <a:p>
            <a:r>
              <a:rPr lang="en-US" b="1" dirty="0"/>
              <a:t>Top Right Picture—No change</a:t>
            </a:r>
          </a:p>
          <a:p>
            <a:r>
              <a:rPr lang="en-US" b="1" dirty="0"/>
              <a:t>Bottom Left Picture--preschool-small-group-graph-teacher_9063__D4F01338EEFF4C30B2474DF8CAC8206F</a:t>
            </a:r>
          </a:p>
          <a:p>
            <a:r>
              <a:rPr lang="en-US" b="1" dirty="0"/>
              <a:t>Bottom Right Picture--preschool-children-dig-hole_9075__565DD7C6EFA844AEAC08FC57D18C21B5</a:t>
            </a:r>
            <a:endParaRPr lang="en-US" dirty="0"/>
          </a:p>
          <a:p>
            <a:pPr lvl="0"/>
            <a:endParaRPr lang="en-US" i="1" dirty="0"/>
          </a:p>
          <a:p>
            <a:pPr lvl="0"/>
            <a:endParaRPr lang="en-US" i="1" dirty="0"/>
          </a:p>
          <a:p>
            <a:pPr marL="640594" lvl="1" indent="-174708">
              <a:buFont typeface="Arial"/>
              <a:buChar char="•"/>
            </a:pPr>
            <a:endParaRPr lang="en-US" b="1" dirty="0"/>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15</a:t>
            </a:fld>
            <a:endParaRPr lang="en-US"/>
          </a:p>
        </p:txBody>
      </p:sp>
    </p:spTree>
    <p:extLst>
      <p:ext uri="{BB962C8B-B14F-4D97-AF65-F5344CB8AC3E}">
        <p14:creationId xmlns:p14="http://schemas.microsoft.com/office/powerpoint/2010/main" val="224511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17</a:t>
            </a:fld>
            <a:endParaRPr lang="en-US"/>
          </a:p>
        </p:txBody>
      </p:sp>
    </p:spTree>
    <p:extLst>
      <p:ext uri="{BB962C8B-B14F-4D97-AF65-F5344CB8AC3E}">
        <p14:creationId xmlns:p14="http://schemas.microsoft.com/office/powerpoint/2010/main" val="1676627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18</a:t>
            </a:r>
          </a:p>
        </p:txBody>
      </p:sp>
      <p:sp>
        <p:nvSpPr>
          <p:cNvPr id="4" name="Slide Number Placeholder 3"/>
          <p:cNvSpPr>
            <a:spLocks noGrp="1"/>
          </p:cNvSpPr>
          <p:nvPr>
            <p:ph type="sldNum" sz="quarter" idx="10"/>
          </p:nvPr>
        </p:nvSpPr>
        <p:spPr/>
        <p:txBody>
          <a:bodyPr/>
          <a:lstStyle/>
          <a:p>
            <a:fld id="{3AFF6CDF-794E-4427-A88F-D37E84A406B0}" type="slidenum">
              <a:rPr lang="en-US" smtClean="0"/>
              <a:t>18</a:t>
            </a:fld>
            <a:endParaRPr lang="en-US"/>
          </a:p>
        </p:txBody>
      </p:sp>
    </p:spTree>
    <p:extLst>
      <p:ext uri="{BB962C8B-B14F-4D97-AF65-F5344CB8AC3E}">
        <p14:creationId xmlns:p14="http://schemas.microsoft.com/office/powerpoint/2010/main" val="269870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19</a:t>
            </a:r>
          </a:p>
        </p:txBody>
      </p:sp>
      <p:sp>
        <p:nvSpPr>
          <p:cNvPr id="4" name="Slide Number Placeholder 3"/>
          <p:cNvSpPr>
            <a:spLocks noGrp="1"/>
          </p:cNvSpPr>
          <p:nvPr>
            <p:ph type="sldNum" sz="quarter" idx="10"/>
          </p:nvPr>
        </p:nvSpPr>
        <p:spPr/>
        <p:txBody>
          <a:bodyPr/>
          <a:lstStyle/>
          <a:p>
            <a:fld id="{3AFF6CDF-794E-4427-A88F-D37E84A406B0}" type="slidenum">
              <a:rPr lang="en-US" smtClean="0"/>
              <a:t>19</a:t>
            </a:fld>
            <a:endParaRPr lang="en-US"/>
          </a:p>
        </p:txBody>
      </p:sp>
    </p:spTree>
    <p:extLst>
      <p:ext uri="{BB962C8B-B14F-4D97-AF65-F5344CB8AC3E}">
        <p14:creationId xmlns:p14="http://schemas.microsoft.com/office/powerpoint/2010/main" val="228384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20</a:t>
            </a:r>
          </a:p>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20</a:t>
            </a:fld>
            <a:endParaRPr lang="en-US"/>
          </a:p>
        </p:txBody>
      </p:sp>
    </p:spTree>
    <p:extLst>
      <p:ext uri="{BB962C8B-B14F-4D97-AF65-F5344CB8AC3E}">
        <p14:creationId xmlns:p14="http://schemas.microsoft.com/office/powerpoint/2010/main" val="226400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Graphic is from Multicultural Principles </a:t>
            </a:r>
            <a:r>
              <a:rPr lang="en-US" sz="1200" u="sng" kern="1200" dirty="0">
                <a:solidFill>
                  <a:schemeClr val="tx1"/>
                </a:solidFill>
                <a:effectLst/>
                <a:latin typeface="+mn-lt"/>
                <a:ea typeface="+mn-ea"/>
                <a:cs typeface="+mn-cs"/>
              </a:rPr>
              <a:t>https://eclkc.ohs.acf.hhs.gov/sites/default/files/pdf/multicultural-principles-learning-extensions-principle-01.pdf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2</a:t>
            </a:fld>
            <a:endParaRPr lang="en-US"/>
          </a:p>
        </p:txBody>
      </p:sp>
    </p:spTree>
    <p:extLst>
      <p:ext uri="{BB962C8B-B14F-4D97-AF65-F5344CB8AC3E}">
        <p14:creationId xmlns:p14="http://schemas.microsoft.com/office/powerpoint/2010/main" val="201694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Slide 21</a:t>
            </a:r>
          </a:p>
        </p:txBody>
      </p:sp>
      <p:sp>
        <p:nvSpPr>
          <p:cNvPr id="4" name="Slide Number Placeholder 3"/>
          <p:cNvSpPr>
            <a:spLocks noGrp="1"/>
          </p:cNvSpPr>
          <p:nvPr>
            <p:ph type="sldNum" sz="quarter" idx="10"/>
          </p:nvPr>
        </p:nvSpPr>
        <p:spPr/>
        <p:txBody>
          <a:bodyPr/>
          <a:lstStyle/>
          <a:p>
            <a:fld id="{3AFF6CDF-794E-4427-A88F-D37E84A406B0}" type="slidenum">
              <a:rPr lang="en-US" smtClean="0"/>
              <a:t>21</a:t>
            </a:fld>
            <a:endParaRPr lang="en-US"/>
          </a:p>
        </p:txBody>
      </p:sp>
    </p:spTree>
    <p:extLst>
      <p:ext uri="{BB962C8B-B14F-4D97-AF65-F5344CB8AC3E}">
        <p14:creationId xmlns:p14="http://schemas.microsoft.com/office/powerpoint/2010/main" val="2936808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p:txBody>
      </p:sp>
      <p:sp>
        <p:nvSpPr>
          <p:cNvPr id="4" name="Slide Number Placeholder 3"/>
          <p:cNvSpPr>
            <a:spLocks noGrp="1"/>
          </p:cNvSpPr>
          <p:nvPr>
            <p:ph type="sldNum" sz="quarter" idx="10"/>
          </p:nvPr>
        </p:nvSpPr>
        <p:spPr/>
        <p:txBody>
          <a:bodyPr/>
          <a:lstStyle/>
          <a:p>
            <a:fld id="{3AFF6CDF-794E-4427-A88F-D37E84A406B0}" type="slidenum">
              <a:rPr lang="en-US" smtClean="0"/>
              <a:t>22</a:t>
            </a:fld>
            <a:endParaRPr lang="en-US"/>
          </a:p>
        </p:txBody>
      </p:sp>
    </p:spTree>
    <p:extLst>
      <p:ext uri="{BB962C8B-B14F-4D97-AF65-F5344CB8AC3E}">
        <p14:creationId xmlns:p14="http://schemas.microsoft.com/office/powerpoint/2010/main" val="3781144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p:txBody>
      </p:sp>
      <p:sp>
        <p:nvSpPr>
          <p:cNvPr id="4" name="Slide Number Placeholder 3"/>
          <p:cNvSpPr>
            <a:spLocks noGrp="1"/>
          </p:cNvSpPr>
          <p:nvPr>
            <p:ph type="sldNum" sz="quarter" idx="10"/>
          </p:nvPr>
        </p:nvSpPr>
        <p:spPr/>
        <p:txBody>
          <a:bodyPr/>
          <a:lstStyle/>
          <a:p>
            <a:fld id="{3AFF6CDF-794E-4427-A88F-D37E84A406B0}" type="slidenum">
              <a:rPr lang="en-US" smtClean="0"/>
              <a:t>23</a:t>
            </a:fld>
            <a:endParaRPr lang="en-US"/>
          </a:p>
        </p:txBody>
      </p:sp>
    </p:spTree>
    <p:extLst>
      <p:ext uri="{BB962C8B-B14F-4D97-AF65-F5344CB8AC3E}">
        <p14:creationId xmlns:p14="http://schemas.microsoft.com/office/powerpoint/2010/main" val="163973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25</a:t>
            </a:r>
          </a:p>
        </p:txBody>
      </p:sp>
      <p:sp>
        <p:nvSpPr>
          <p:cNvPr id="4" name="Slide Number Placeholder 3"/>
          <p:cNvSpPr>
            <a:spLocks noGrp="1"/>
          </p:cNvSpPr>
          <p:nvPr>
            <p:ph type="sldNum" sz="quarter" idx="10"/>
          </p:nvPr>
        </p:nvSpPr>
        <p:spPr/>
        <p:txBody>
          <a:bodyPr/>
          <a:lstStyle/>
          <a:p>
            <a:fld id="{3AFF6CDF-794E-4427-A88F-D37E84A406B0}" type="slidenum">
              <a:rPr lang="en-US" smtClean="0"/>
              <a:t>24</a:t>
            </a:fld>
            <a:endParaRPr lang="en-US"/>
          </a:p>
        </p:txBody>
      </p:sp>
    </p:spTree>
    <p:extLst>
      <p:ext uri="{BB962C8B-B14F-4D97-AF65-F5344CB8AC3E}">
        <p14:creationId xmlns:p14="http://schemas.microsoft.com/office/powerpoint/2010/main" val="328116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26</a:t>
            </a:r>
          </a:p>
        </p:txBody>
      </p:sp>
      <p:sp>
        <p:nvSpPr>
          <p:cNvPr id="4" name="Slide Number Placeholder 3"/>
          <p:cNvSpPr>
            <a:spLocks noGrp="1"/>
          </p:cNvSpPr>
          <p:nvPr>
            <p:ph type="sldNum" sz="quarter" idx="10"/>
          </p:nvPr>
        </p:nvSpPr>
        <p:spPr/>
        <p:txBody>
          <a:bodyPr/>
          <a:lstStyle/>
          <a:p>
            <a:fld id="{3AFF6CDF-794E-4427-A88F-D37E84A406B0}" type="slidenum">
              <a:rPr lang="en-US" smtClean="0"/>
              <a:t>25</a:t>
            </a:fld>
            <a:endParaRPr lang="en-US"/>
          </a:p>
        </p:txBody>
      </p:sp>
    </p:spTree>
    <p:extLst>
      <p:ext uri="{BB962C8B-B14F-4D97-AF65-F5344CB8AC3E}">
        <p14:creationId xmlns:p14="http://schemas.microsoft.com/office/powerpoint/2010/main" val="1557033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FF6CDF-794E-4427-A88F-D37E84A406B0}" type="slidenum">
              <a:rPr lang="en-US" smtClean="0"/>
              <a:t>26</a:t>
            </a:fld>
            <a:endParaRPr lang="en-US"/>
          </a:p>
        </p:txBody>
      </p:sp>
    </p:spTree>
    <p:extLst>
      <p:ext uri="{BB962C8B-B14F-4D97-AF65-F5344CB8AC3E}">
        <p14:creationId xmlns:p14="http://schemas.microsoft.com/office/powerpoint/2010/main" val="898967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28</a:t>
            </a:r>
          </a:p>
        </p:txBody>
      </p:sp>
      <p:sp>
        <p:nvSpPr>
          <p:cNvPr id="4" name="Slide Number Placeholder 3"/>
          <p:cNvSpPr>
            <a:spLocks noGrp="1"/>
          </p:cNvSpPr>
          <p:nvPr>
            <p:ph type="sldNum" sz="quarter" idx="10"/>
          </p:nvPr>
        </p:nvSpPr>
        <p:spPr/>
        <p:txBody>
          <a:bodyPr/>
          <a:lstStyle/>
          <a:p>
            <a:fld id="{3AFF6CDF-794E-4427-A88F-D37E84A406B0}" type="slidenum">
              <a:rPr lang="en-US" smtClean="0"/>
              <a:t>27</a:t>
            </a:fld>
            <a:endParaRPr lang="en-US"/>
          </a:p>
        </p:txBody>
      </p:sp>
    </p:spTree>
    <p:extLst>
      <p:ext uri="{BB962C8B-B14F-4D97-AF65-F5344CB8AC3E}">
        <p14:creationId xmlns:p14="http://schemas.microsoft.com/office/powerpoint/2010/main" val="1308233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31</a:t>
            </a:r>
          </a:p>
        </p:txBody>
      </p:sp>
      <p:sp>
        <p:nvSpPr>
          <p:cNvPr id="4" name="Slide Number Placeholder 3"/>
          <p:cNvSpPr>
            <a:spLocks noGrp="1"/>
          </p:cNvSpPr>
          <p:nvPr>
            <p:ph type="sldNum" sz="quarter" idx="10"/>
          </p:nvPr>
        </p:nvSpPr>
        <p:spPr/>
        <p:txBody>
          <a:bodyPr/>
          <a:lstStyle/>
          <a:p>
            <a:fld id="{3AFF6CDF-794E-4427-A88F-D37E84A406B0}" type="slidenum">
              <a:rPr lang="en-US" smtClean="0"/>
              <a:t>28</a:t>
            </a:fld>
            <a:endParaRPr lang="en-US"/>
          </a:p>
        </p:txBody>
      </p:sp>
    </p:spTree>
    <p:extLst>
      <p:ext uri="{BB962C8B-B14F-4D97-AF65-F5344CB8AC3E}">
        <p14:creationId xmlns:p14="http://schemas.microsoft.com/office/powerpoint/2010/main" val="130823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a:t>
            </a:r>
            <a:endParaRPr lang="en-US" dirty="0"/>
          </a:p>
        </p:txBody>
      </p:sp>
      <p:sp>
        <p:nvSpPr>
          <p:cNvPr id="4" name="Slide Number Placeholder 3"/>
          <p:cNvSpPr>
            <a:spLocks noGrp="1"/>
          </p:cNvSpPr>
          <p:nvPr>
            <p:ph type="sldNum" sz="quarter" idx="5"/>
          </p:nvPr>
        </p:nvSpPr>
        <p:spPr/>
        <p:txBody>
          <a:bodyPr/>
          <a:lstStyle/>
          <a:p>
            <a:fld id="{3AFF6CDF-794E-4427-A88F-D37E84A406B0}" type="slidenum">
              <a:rPr lang="en-US" smtClean="0"/>
              <a:t>3</a:t>
            </a:fld>
            <a:endParaRPr lang="en-US"/>
          </a:p>
        </p:txBody>
      </p:sp>
    </p:spTree>
    <p:extLst>
      <p:ext uri="{BB962C8B-B14F-4D97-AF65-F5344CB8AC3E}">
        <p14:creationId xmlns:p14="http://schemas.microsoft.com/office/powerpoint/2010/main" val="27164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a:t>
            </a:r>
          </a:p>
        </p:txBody>
      </p:sp>
      <p:sp>
        <p:nvSpPr>
          <p:cNvPr id="4" name="Slide Number Placeholder 3"/>
          <p:cNvSpPr>
            <a:spLocks noGrp="1"/>
          </p:cNvSpPr>
          <p:nvPr>
            <p:ph type="sldNum" sz="quarter" idx="10"/>
          </p:nvPr>
        </p:nvSpPr>
        <p:spPr/>
        <p:txBody>
          <a:bodyPr/>
          <a:lstStyle/>
          <a:p>
            <a:fld id="{3AFF6CDF-794E-4427-A88F-D37E84A406B0}" type="slidenum">
              <a:rPr lang="en-US" smtClean="0"/>
              <a:t>4</a:t>
            </a:fld>
            <a:endParaRPr lang="en-US"/>
          </a:p>
        </p:txBody>
      </p:sp>
    </p:spTree>
    <p:extLst>
      <p:ext uri="{BB962C8B-B14F-4D97-AF65-F5344CB8AC3E}">
        <p14:creationId xmlns:p14="http://schemas.microsoft.com/office/powerpoint/2010/main" val="17959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a:t>
            </a:r>
          </a:p>
        </p:txBody>
      </p:sp>
      <p:sp>
        <p:nvSpPr>
          <p:cNvPr id="4" name="Slide Number Placeholder 3"/>
          <p:cNvSpPr>
            <a:spLocks noGrp="1"/>
          </p:cNvSpPr>
          <p:nvPr>
            <p:ph type="sldNum" sz="quarter" idx="5"/>
          </p:nvPr>
        </p:nvSpPr>
        <p:spPr/>
        <p:txBody>
          <a:bodyPr/>
          <a:lstStyle/>
          <a:p>
            <a:fld id="{3AFF6CDF-794E-4427-A88F-D37E84A406B0}" type="slidenum">
              <a:rPr lang="en-US" smtClean="0"/>
              <a:t>5</a:t>
            </a:fld>
            <a:endParaRPr lang="en-US"/>
          </a:p>
        </p:txBody>
      </p:sp>
    </p:spTree>
    <p:extLst>
      <p:ext uri="{BB962C8B-B14F-4D97-AF65-F5344CB8AC3E}">
        <p14:creationId xmlns:p14="http://schemas.microsoft.com/office/powerpoint/2010/main" val="123488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a:t>
            </a: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6</a:t>
            </a:fld>
            <a:endParaRPr lang="en-US"/>
          </a:p>
        </p:txBody>
      </p:sp>
    </p:spTree>
    <p:extLst>
      <p:ext uri="{BB962C8B-B14F-4D97-AF65-F5344CB8AC3E}">
        <p14:creationId xmlns:p14="http://schemas.microsoft.com/office/powerpoint/2010/main" val="415717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7</a:t>
            </a:r>
          </a:p>
        </p:txBody>
      </p:sp>
      <p:sp>
        <p:nvSpPr>
          <p:cNvPr id="4" name="Slide Number Placeholder 3"/>
          <p:cNvSpPr>
            <a:spLocks noGrp="1"/>
          </p:cNvSpPr>
          <p:nvPr>
            <p:ph type="sldNum" sz="quarter" idx="5"/>
          </p:nvPr>
        </p:nvSpPr>
        <p:spPr/>
        <p:txBody>
          <a:bodyPr/>
          <a:lstStyle/>
          <a:p>
            <a:fld id="{3AFF6CDF-794E-4427-A88F-D37E84A406B0}" type="slidenum">
              <a:rPr lang="en-US" smtClean="0"/>
              <a:t>7</a:t>
            </a:fld>
            <a:endParaRPr lang="en-US"/>
          </a:p>
        </p:txBody>
      </p:sp>
    </p:spTree>
    <p:extLst>
      <p:ext uri="{BB962C8B-B14F-4D97-AF65-F5344CB8AC3E}">
        <p14:creationId xmlns:p14="http://schemas.microsoft.com/office/powerpoint/2010/main" val="31034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8</a:t>
            </a: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8</a:t>
            </a:fld>
            <a:endParaRPr lang="en-US"/>
          </a:p>
        </p:txBody>
      </p:sp>
    </p:spTree>
    <p:extLst>
      <p:ext uri="{BB962C8B-B14F-4D97-AF65-F5344CB8AC3E}">
        <p14:creationId xmlns:p14="http://schemas.microsoft.com/office/powerpoint/2010/main" val="415717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9</a:t>
            </a:r>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9</a:t>
            </a:fld>
            <a:endParaRPr lang="en-US"/>
          </a:p>
        </p:txBody>
      </p:sp>
    </p:spTree>
    <p:extLst>
      <p:ext uri="{BB962C8B-B14F-4D97-AF65-F5344CB8AC3E}">
        <p14:creationId xmlns:p14="http://schemas.microsoft.com/office/powerpoint/2010/main" val="417353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21064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5979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80914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43297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7444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61139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41559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66005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396799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7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jpeg"/><Relationship Id="rId7"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eclkc.ohs.acf.hhs.gov/video/steam-all-arou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18.jp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eclkc.ohs.acf.hhs.gov/video/rolypoly-investigat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 looking, sitting&#10;&#10;Description automatically generated">
            <a:extLst>
              <a:ext uri="{FF2B5EF4-FFF2-40B4-BE49-F238E27FC236}">
                <a16:creationId xmlns:a16="http://schemas.microsoft.com/office/drawing/2014/main" id="{BD4F68D7-1424-4372-AE84-C62F40547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colorful, kite, pencil, colored&#10;&#10;Description automatically generated">
            <a:extLst>
              <a:ext uri="{FF2B5EF4-FFF2-40B4-BE49-F238E27FC236}">
                <a16:creationId xmlns:a16="http://schemas.microsoft.com/office/drawing/2014/main" id="{7ABCD272-3CF1-4033-A307-2DD6F750C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5910" y="2272255"/>
            <a:ext cx="4573042" cy="4585745"/>
          </a:xfrm>
          <a:prstGeom prst="rect">
            <a:avLst/>
          </a:prstGeom>
        </p:spPr>
      </p:pic>
    </p:spTree>
    <p:custDataLst>
      <p:tags r:id="rId1"/>
    </p:custDataLst>
    <p:extLst>
      <p:ext uri="{BB962C8B-B14F-4D97-AF65-F5344CB8AC3E}">
        <p14:creationId xmlns:p14="http://schemas.microsoft.com/office/powerpoint/2010/main" val="303998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5B2D-F2E4-4607-96AB-A6C9BDE81F34}"/>
              </a:ext>
            </a:extLst>
          </p:cNvPr>
          <p:cNvSpPr>
            <a:spLocks noGrp="1"/>
          </p:cNvSpPr>
          <p:nvPr>
            <p:ph type="title"/>
          </p:nvPr>
        </p:nvSpPr>
        <p:spPr>
          <a:xfrm>
            <a:off x="552450" y="393700"/>
            <a:ext cx="10515600" cy="962459"/>
          </a:xfrm>
        </p:spPr>
        <p:txBody>
          <a:bodyPr/>
          <a:lstStyle/>
          <a:p>
            <a:pPr algn="ctr"/>
            <a:r>
              <a:rPr lang="en-US" dirty="0"/>
              <a:t>Culturally and Linguistic Responsive  Practices</a:t>
            </a:r>
          </a:p>
        </p:txBody>
      </p:sp>
      <p:graphicFrame>
        <p:nvGraphicFramePr>
          <p:cNvPr id="3" name="Diagram 2">
            <a:extLst>
              <a:ext uri="{FF2B5EF4-FFF2-40B4-BE49-F238E27FC236}">
                <a16:creationId xmlns:a16="http://schemas.microsoft.com/office/drawing/2014/main" id="{4C4BBA82-7362-4F52-80FD-ACBE5CF12741}"/>
              </a:ext>
            </a:extLst>
          </p:cNvPr>
          <p:cNvGraphicFramePr/>
          <p:nvPr>
            <p:extLst>
              <p:ext uri="{D42A27DB-BD31-4B8C-83A1-F6EECF244321}">
                <p14:modId xmlns:p14="http://schemas.microsoft.com/office/powerpoint/2010/main" val="3021686589"/>
              </p:ext>
            </p:extLst>
          </p:nvPr>
        </p:nvGraphicFramePr>
        <p:xfrm>
          <a:off x="2032000" y="1476375"/>
          <a:ext cx="7578725" cy="4661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E6EC10D-84D0-4594-9070-13975E3EBF57}"/>
              </a:ext>
            </a:extLst>
          </p:cNvPr>
          <p:cNvSpPr txBox="1"/>
          <p:nvPr/>
        </p:nvSpPr>
        <p:spPr>
          <a:xfrm>
            <a:off x="2306637" y="1356159"/>
            <a:ext cx="7578725" cy="523220"/>
          </a:xfrm>
          <a:prstGeom prst="rect">
            <a:avLst/>
          </a:prstGeom>
          <a:noFill/>
        </p:spPr>
        <p:txBody>
          <a:bodyPr wrap="square" rtlCol="0">
            <a:spAutoFit/>
          </a:bodyPr>
          <a:lstStyle/>
          <a:p>
            <a:pPr algn="ctr"/>
            <a:r>
              <a:rPr lang="en-US" sz="2800" b="1" dirty="0"/>
              <a:t>Sources of Developmentally Appropriate Practices</a:t>
            </a:r>
          </a:p>
        </p:txBody>
      </p:sp>
      <p:pic>
        <p:nvPicPr>
          <p:cNvPr id="9" name="Picture 8">
            <a:extLst>
              <a:ext uri="{FF2B5EF4-FFF2-40B4-BE49-F238E27FC236}">
                <a16:creationId xmlns:a16="http://schemas.microsoft.com/office/drawing/2014/main" id="{030DDE49-703B-4B4D-81B6-571C38FB70C8}"/>
              </a:ext>
            </a:extLst>
          </p:cNvPr>
          <p:cNvPicPr>
            <a:picLocks noChangeAspect="1"/>
          </p:cNvPicPr>
          <p:nvPr/>
        </p:nvPicPr>
        <p:blipFill rotWithShape="1">
          <a:blip r:embed="rId8"/>
          <a:srcRect t="7880"/>
          <a:stretch/>
        </p:blipFill>
        <p:spPr>
          <a:xfrm>
            <a:off x="1698960" y="1924954"/>
            <a:ext cx="8222580" cy="4382971"/>
          </a:xfrm>
          <a:prstGeom prst="rect">
            <a:avLst/>
          </a:prstGeom>
        </p:spPr>
      </p:pic>
    </p:spTree>
    <p:extLst>
      <p:ext uri="{BB962C8B-B14F-4D97-AF65-F5344CB8AC3E}">
        <p14:creationId xmlns:p14="http://schemas.microsoft.com/office/powerpoint/2010/main" val="3132471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0B33F-B148-40ED-B711-3FC43D98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502" y="1058137"/>
            <a:ext cx="5431787" cy="5571066"/>
          </a:xfrm>
          <a:prstGeom prst="rect">
            <a:avLst/>
          </a:prstGeom>
        </p:spPr>
      </p:pic>
      <p:sp>
        <p:nvSpPr>
          <p:cNvPr id="2" name="TextBox 1">
            <a:extLst>
              <a:ext uri="{FF2B5EF4-FFF2-40B4-BE49-F238E27FC236}">
                <a16:creationId xmlns:a16="http://schemas.microsoft.com/office/drawing/2014/main" id="{44826A34-59E4-418D-B3A0-D119567AC5B0}"/>
              </a:ext>
            </a:extLst>
          </p:cNvPr>
          <p:cNvSpPr txBox="1"/>
          <p:nvPr/>
        </p:nvSpPr>
        <p:spPr>
          <a:xfrm>
            <a:off x="2137144" y="329609"/>
            <a:ext cx="6932428" cy="584775"/>
          </a:xfrm>
          <a:prstGeom prst="rect">
            <a:avLst/>
          </a:prstGeom>
          <a:noFill/>
        </p:spPr>
        <p:txBody>
          <a:bodyPr wrap="square" rtlCol="0">
            <a:spAutoFit/>
          </a:bodyPr>
          <a:lstStyle/>
          <a:p>
            <a:pPr algn="ctr"/>
            <a:r>
              <a:rPr lang="en-US" sz="3200" b="1" dirty="0"/>
              <a:t>Making It Work</a:t>
            </a:r>
          </a:p>
        </p:txBody>
      </p:sp>
      <p:sp>
        <p:nvSpPr>
          <p:cNvPr id="4" name="TextBox 3">
            <a:extLst>
              <a:ext uri="{FF2B5EF4-FFF2-40B4-BE49-F238E27FC236}">
                <a16:creationId xmlns:a16="http://schemas.microsoft.com/office/drawing/2014/main" id="{3B7A68E1-9357-461C-BE72-3A74D6EC9DC6}"/>
              </a:ext>
            </a:extLst>
          </p:cNvPr>
          <p:cNvSpPr txBox="1"/>
          <p:nvPr/>
        </p:nvSpPr>
        <p:spPr>
          <a:xfrm>
            <a:off x="446567" y="1451344"/>
            <a:ext cx="4465675" cy="1754326"/>
          </a:xfrm>
          <a:prstGeom prst="rect">
            <a:avLst/>
          </a:prstGeom>
          <a:noFill/>
        </p:spPr>
        <p:txBody>
          <a:bodyPr wrap="square" rtlCol="0">
            <a:spAutoFit/>
          </a:bodyPr>
          <a:lstStyle/>
          <a:p>
            <a:r>
              <a:rPr lang="en-US" dirty="0"/>
              <a:t>Without language, the canoe, paddle, water, seat, the birds you hear are different than what our ancestors experienced. If you know the language, then you know what our ancestors heard, saw, felt, and experienced.</a:t>
            </a:r>
          </a:p>
          <a:p>
            <a:r>
              <a:rPr lang="en-US" dirty="0"/>
              <a:t>—</a:t>
            </a:r>
            <a:r>
              <a:rPr lang="en-US" dirty="0" err="1"/>
              <a:t>Zalmai</a:t>
            </a:r>
            <a:r>
              <a:rPr lang="en-US" dirty="0"/>
              <a:t> “Zeke” </a:t>
            </a:r>
            <a:r>
              <a:rPr lang="en-US" dirty="0" err="1"/>
              <a:t>Zahir</a:t>
            </a:r>
            <a:r>
              <a:rPr lang="en-US" dirty="0"/>
              <a:t>,  University  of Oregon</a:t>
            </a:r>
          </a:p>
        </p:txBody>
      </p:sp>
      <p:grpSp>
        <p:nvGrpSpPr>
          <p:cNvPr id="5" name="Group 276">
            <a:extLst>
              <a:ext uri="{FF2B5EF4-FFF2-40B4-BE49-F238E27FC236}">
                <a16:creationId xmlns:a16="http://schemas.microsoft.com/office/drawing/2014/main" id="{90E9823D-223D-405C-9622-96DA12A398D2}"/>
              </a:ext>
            </a:extLst>
          </p:cNvPr>
          <p:cNvGrpSpPr>
            <a:grpSpLocks/>
          </p:cNvGrpSpPr>
          <p:nvPr/>
        </p:nvGrpSpPr>
        <p:grpSpPr bwMode="auto">
          <a:xfrm>
            <a:off x="1661283" y="3920720"/>
            <a:ext cx="2570162" cy="2108200"/>
            <a:chOff x="6189" y="264"/>
            <a:chExt cx="4046" cy="3319"/>
          </a:xfrm>
        </p:grpSpPr>
        <p:sp>
          <p:nvSpPr>
            <p:cNvPr id="6" name="Rectangle 135">
              <a:extLst>
                <a:ext uri="{FF2B5EF4-FFF2-40B4-BE49-F238E27FC236}">
                  <a16:creationId xmlns:a16="http://schemas.microsoft.com/office/drawing/2014/main" id="{29ECE0CD-DF4B-4899-A856-D4E991DB564E}"/>
                </a:ext>
              </a:extLst>
            </p:cNvPr>
            <p:cNvSpPr>
              <a:spLocks noChangeArrowheads="1"/>
            </p:cNvSpPr>
            <p:nvPr/>
          </p:nvSpPr>
          <p:spPr bwMode="auto">
            <a:xfrm>
              <a:off x="6224" y="292"/>
              <a:ext cx="4011" cy="3291"/>
            </a:xfrm>
            <a:prstGeom prst="rect">
              <a:avLst/>
            </a:prstGeom>
            <a:solidFill>
              <a:srgbClr val="0000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78" name="Picture 136" descr="Young boy works intently to make a book.">
              <a:extLst>
                <a:ext uri="{FF2B5EF4-FFF2-40B4-BE49-F238E27FC236}">
                  <a16:creationId xmlns:a16="http://schemas.microsoft.com/office/drawing/2014/main" id="{4B92B2F6-F285-4D34-B7EF-3AF65178E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 y="263"/>
              <a:ext cx="3801" cy="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100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46406" y="4058919"/>
            <a:ext cx="2245594" cy="411480"/>
          </a:xfrm>
          <a:prstGeom prst="rect">
            <a:avLst/>
          </a:prstGeom>
          <a:solidFill>
            <a:srgbClr val="0F6523"/>
          </a:solidFill>
          <a:ln>
            <a:solidFill>
              <a:srgbClr val="0F6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prstClr val="white"/>
                </a:solidFill>
                <a:latin typeface="Calibri Light" panose="020F0302020204030204" pitchFamily="34" charset="0"/>
                <a:cs typeface="Calibri Light" panose="020F0302020204030204" pitchFamily="34" charset="0"/>
              </a:rPr>
              <a:t>M</a:t>
            </a:r>
            <a:r>
              <a:rPr lang="en-US" sz="2800">
                <a:solidFill>
                  <a:prstClr val="white"/>
                </a:solidFill>
                <a:latin typeface="Calibri Light" panose="020F0302020204030204" pitchFamily="34" charset="0"/>
                <a:cs typeface="Calibri Light" panose="020F0302020204030204" pitchFamily="34" charset="0"/>
              </a:rPr>
              <a:t>ath</a:t>
            </a:r>
          </a:p>
        </p:txBody>
      </p:sp>
      <p:sp>
        <p:nvSpPr>
          <p:cNvPr id="2" name="Title 1"/>
          <p:cNvSpPr>
            <a:spLocks noGrp="1"/>
          </p:cNvSpPr>
          <p:nvPr>
            <p:ph type="title"/>
          </p:nvPr>
        </p:nvSpPr>
        <p:spPr/>
        <p:txBody>
          <a:bodyPr/>
          <a:lstStyle/>
          <a:p>
            <a:pPr algn="ctr"/>
            <a:r>
              <a:rPr lang="en-US" dirty="0"/>
              <a:t>What is STEAM?</a:t>
            </a:r>
          </a:p>
        </p:txBody>
      </p:sp>
      <p:pic>
        <p:nvPicPr>
          <p:cNvPr id="6" name="Picture 5" descr="3G6A6157binoculars.jpg"/>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2726"/>
          <a:stretch/>
        </p:blipFill>
        <p:spPr>
          <a:xfrm>
            <a:off x="2668470" y="2274870"/>
            <a:ext cx="2344018" cy="1781202"/>
          </a:xfrm>
          <a:prstGeom prst="rect">
            <a:avLst/>
          </a:prstGeom>
        </p:spPr>
      </p:pic>
      <p:sp>
        <p:nvSpPr>
          <p:cNvPr id="7" name="Rectangle 6"/>
          <p:cNvSpPr/>
          <p:nvPr/>
        </p:nvSpPr>
        <p:spPr>
          <a:xfrm>
            <a:off x="2516519" y="4058114"/>
            <a:ext cx="2563481" cy="411480"/>
          </a:xfrm>
          <a:prstGeom prst="rect">
            <a:avLst/>
          </a:prstGeom>
          <a:solidFill>
            <a:srgbClr val="0F6523"/>
          </a:solidFill>
          <a:ln>
            <a:solidFill>
              <a:srgbClr val="0F6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prstClr val="white"/>
                </a:solidFill>
                <a:latin typeface="Calibri Light" panose="020F0302020204030204" pitchFamily="34" charset="0"/>
                <a:cs typeface="Calibri Light" panose="020F0302020204030204" pitchFamily="34" charset="0"/>
              </a:rPr>
              <a:t>T</a:t>
            </a:r>
            <a:r>
              <a:rPr lang="en-US" sz="2800">
                <a:solidFill>
                  <a:prstClr val="white"/>
                </a:solidFill>
                <a:latin typeface="Calibri Light" panose="020F0302020204030204" pitchFamily="34" charset="0"/>
                <a:cs typeface="Calibri Light" panose="020F0302020204030204" pitchFamily="34" charset="0"/>
              </a:rPr>
              <a:t>echnology</a:t>
            </a:r>
          </a:p>
        </p:txBody>
      </p:sp>
      <p:sp>
        <p:nvSpPr>
          <p:cNvPr id="13" name="Rectangle 12"/>
          <p:cNvSpPr/>
          <p:nvPr/>
        </p:nvSpPr>
        <p:spPr>
          <a:xfrm>
            <a:off x="0" y="4060157"/>
            <a:ext cx="2509555" cy="405381"/>
          </a:xfrm>
          <a:prstGeom prst="rect">
            <a:avLst/>
          </a:prstGeom>
          <a:solidFill>
            <a:srgbClr val="0F6523"/>
          </a:solidFill>
          <a:ln>
            <a:solidFill>
              <a:srgbClr val="0F6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prstClr val="white"/>
                </a:solidFill>
                <a:latin typeface="Calibri Light" panose="020F0302020204030204" pitchFamily="34" charset="0"/>
                <a:cs typeface="Calibri Light" panose="020F0302020204030204" pitchFamily="34" charset="0"/>
              </a:rPr>
              <a:t>S</a:t>
            </a:r>
            <a:r>
              <a:rPr lang="en-US" sz="2800">
                <a:solidFill>
                  <a:prstClr val="white"/>
                </a:solidFill>
                <a:latin typeface="Calibri Light" panose="020F0302020204030204" pitchFamily="34" charset="0"/>
                <a:cs typeface="Calibri Light" panose="020F0302020204030204" pitchFamily="34" charset="0"/>
              </a:rPr>
              <a:t>cience</a:t>
            </a:r>
          </a:p>
        </p:txBody>
      </p:sp>
      <p:sp>
        <p:nvSpPr>
          <p:cNvPr id="5" name="Rectangle 4"/>
          <p:cNvSpPr/>
          <p:nvPr/>
        </p:nvSpPr>
        <p:spPr>
          <a:xfrm>
            <a:off x="5065016" y="4060156"/>
            <a:ext cx="2371835" cy="411480"/>
          </a:xfrm>
          <a:prstGeom prst="rect">
            <a:avLst/>
          </a:prstGeom>
          <a:solidFill>
            <a:srgbClr val="0F6523"/>
          </a:solidFill>
          <a:ln>
            <a:solidFill>
              <a:srgbClr val="0F6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prstClr val="white"/>
                </a:solidFill>
                <a:latin typeface="Calibri Light" panose="020F0302020204030204" pitchFamily="34" charset="0"/>
                <a:cs typeface="Calibri Light" panose="020F0302020204030204" pitchFamily="34" charset="0"/>
              </a:rPr>
              <a:t>E</a:t>
            </a:r>
            <a:r>
              <a:rPr lang="en-US" sz="2800">
                <a:solidFill>
                  <a:prstClr val="white"/>
                </a:solidFill>
                <a:latin typeface="Calibri Light" panose="020F0302020204030204" pitchFamily="34" charset="0"/>
                <a:cs typeface="Calibri Light" panose="020F0302020204030204" pitchFamily="34" charset="0"/>
              </a:rPr>
              <a:t>ngineering</a:t>
            </a:r>
          </a:p>
        </p:txBody>
      </p:sp>
      <p:sp>
        <p:nvSpPr>
          <p:cNvPr id="9" name="Rectangle 8"/>
          <p:cNvSpPr/>
          <p:nvPr/>
        </p:nvSpPr>
        <p:spPr>
          <a:xfrm>
            <a:off x="7434385" y="4060308"/>
            <a:ext cx="2518327" cy="411480"/>
          </a:xfrm>
          <a:prstGeom prst="rect">
            <a:avLst/>
          </a:prstGeom>
          <a:solidFill>
            <a:srgbClr val="0F6523"/>
          </a:solidFill>
          <a:ln>
            <a:solidFill>
              <a:srgbClr val="0F65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prstClr val="white"/>
                </a:solidFill>
                <a:latin typeface="Calibri Light" panose="020F0302020204030204" pitchFamily="34" charset="0"/>
                <a:cs typeface="Calibri Light" panose="020F0302020204030204" pitchFamily="34" charset="0"/>
              </a:rPr>
              <a:t>A</a:t>
            </a:r>
            <a:r>
              <a:rPr lang="en-US" sz="2800">
                <a:solidFill>
                  <a:prstClr val="white"/>
                </a:solidFill>
                <a:latin typeface="Calibri Light" panose="020F0302020204030204" pitchFamily="34" charset="0"/>
                <a:cs typeface="Calibri Light" panose="020F0302020204030204" pitchFamily="34" charset="0"/>
              </a:rPr>
              <a:t>rt</a:t>
            </a:r>
          </a:p>
        </p:txBody>
      </p:sp>
      <p:pic>
        <p:nvPicPr>
          <p:cNvPr id="4" name="Picture 3" descr="A picture containing indoor, table, wall, computer&#10;&#10;Description automatically generated">
            <a:extLst>
              <a:ext uri="{FF2B5EF4-FFF2-40B4-BE49-F238E27FC236}">
                <a16:creationId xmlns:a16="http://schemas.microsoft.com/office/drawing/2014/main" id="{D212A77E-EF38-4209-9061-60BDB34B1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130" y="2274869"/>
            <a:ext cx="2465800" cy="1828801"/>
          </a:xfrm>
          <a:prstGeom prst="rect">
            <a:avLst/>
          </a:prstGeom>
        </p:spPr>
      </p:pic>
      <p:pic>
        <p:nvPicPr>
          <p:cNvPr id="10" name="Picture 9" descr="A person standing in front of a cake&#10;&#10;Description automatically generated">
            <a:extLst>
              <a:ext uri="{FF2B5EF4-FFF2-40B4-BE49-F238E27FC236}">
                <a16:creationId xmlns:a16="http://schemas.microsoft.com/office/drawing/2014/main" id="{894CDC5E-B8F2-485D-83C7-3FA6A0E83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74870"/>
            <a:ext cx="2791150" cy="1828800"/>
          </a:xfrm>
          <a:prstGeom prst="rect">
            <a:avLst/>
          </a:prstGeom>
        </p:spPr>
      </p:pic>
      <p:pic>
        <p:nvPicPr>
          <p:cNvPr id="18" name="Picture 17" descr="A picture containing person, indoor, child, sitting&#10;&#10;Description automatically generated">
            <a:extLst>
              <a:ext uri="{FF2B5EF4-FFF2-40B4-BE49-F238E27FC236}">
                <a16:creationId xmlns:a16="http://schemas.microsoft.com/office/drawing/2014/main" id="{EBB39A53-FD92-49F3-8B87-A0C5E388F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792" y="2255751"/>
            <a:ext cx="2249155" cy="1828801"/>
          </a:xfrm>
          <a:prstGeom prst="rect">
            <a:avLst/>
          </a:prstGeom>
        </p:spPr>
      </p:pic>
      <p:pic>
        <p:nvPicPr>
          <p:cNvPr id="20" name="Picture 19" descr="A group of people sitting at a table&#10;&#10;Description automatically generated">
            <a:extLst>
              <a:ext uri="{FF2B5EF4-FFF2-40B4-BE49-F238E27FC236}">
                <a16:creationId xmlns:a16="http://schemas.microsoft.com/office/drawing/2014/main" id="{CC0BBD6F-4E4C-4D58-BFB8-521ACF8E8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93" y="2274869"/>
            <a:ext cx="2528284" cy="1831782"/>
          </a:xfrm>
          <a:prstGeom prst="rect">
            <a:avLst/>
          </a:prstGeom>
        </p:spPr>
      </p:pic>
    </p:spTree>
    <p:extLst>
      <p:ext uri="{BB962C8B-B14F-4D97-AF65-F5344CB8AC3E}">
        <p14:creationId xmlns:p14="http://schemas.microsoft.com/office/powerpoint/2010/main" val="386298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158" y="155777"/>
            <a:ext cx="5697250" cy="907626"/>
          </a:xfrm>
          <a:noFill/>
        </p:spPr>
        <p:txBody>
          <a:bodyPr vert="horz" lIns="91440" tIns="45720" rIns="91440" bIns="45720" rtlCol="0" anchor="b">
            <a:normAutofit/>
          </a:bodyPr>
          <a:lstStyle/>
          <a:p>
            <a:r>
              <a:rPr lang="en-US" sz="4800" dirty="0"/>
              <a:t>STEAM is for Everyone</a:t>
            </a:r>
          </a:p>
        </p:txBody>
      </p:sp>
      <p:sp>
        <p:nvSpPr>
          <p:cNvPr id="3" name="Text Placeholder 2"/>
          <p:cNvSpPr>
            <a:spLocks noGrp="1"/>
          </p:cNvSpPr>
          <p:nvPr>
            <p:ph type="body" sz="half" idx="2"/>
          </p:nvPr>
        </p:nvSpPr>
        <p:spPr>
          <a:xfrm>
            <a:off x="1049290" y="2155623"/>
            <a:ext cx="4806184" cy="3881120"/>
          </a:xfrm>
          <a:noFill/>
        </p:spPr>
        <p:txBody>
          <a:bodyPr vert="horz" lIns="91440" tIns="45720" rIns="91440" bIns="45720" rtlCol="0">
            <a:normAutofit/>
          </a:bodyPr>
          <a:lstStyle/>
          <a:p>
            <a:pPr algn="ctr"/>
            <a:r>
              <a:rPr lang="en-US" sz="4400" dirty="0"/>
              <a:t>STEAM is about </a:t>
            </a:r>
            <a:r>
              <a:rPr lang="en-US" sz="4400" i="1" dirty="0"/>
              <a:t>how</a:t>
            </a:r>
            <a:r>
              <a:rPr lang="en-US" sz="4400" dirty="0"/>
              <a:t> people explore the world, not which facts they know</a:t>
            </a:r>
            <a:r>
              <a:rPr lang="en-US" sz="2000" dirty="0"/>
              <a:t>. </a:t>
            </a:r>
          </a:p>
        </p:txBody>
      </p:sp>
      <p:pic>
        <p:nvPicPr>
          <p:cNvPr id="10" name="Picture Placeholder 9" descr="A group of people wearing costumes&#10;&#10;Description automatically generated">
            <a:extLst>
              <a:ext uri="{FF2B5EF4-FFF2-40B4-BE49-F238E27FC236}">
                <a16:creationId xmlns:a16="http://schemas.microsoft.com/office/drawing/2014/main" id="{831DC643-6538-4F28-8466-B05047FB4FD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 b="15758"/>
          <a:stretch/>
        </p:blipFill>
        <p:spPr>
          <a:xfrm>
            <a:off x="6502408" y="1490143"/>
            <a:ext cx="4640302" cy="5212080"/>
          </a:xfrm>
          <a:prstGeom prst="rect">
            <a:avLst/>
          </a:prstGeom>
        </p:spPr>
      </p:pic>
    </p:spTree>
    <p:extLst>
      <p:ext uri="{BB962C8B-B14F-4D97-AF65-F5344CB8AC3E}">
        <p14:creationId xmlns:p14="http://schemas.microsoft.com/office/powerpoint/2010/main" val="339607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STEAM is All Around</a:t>
            </a:r>
          </a:p>
        </p:txBody>
      </p:sp>
      <p:pic>
        <p:nvPicPr>
          <p:cNvPr id="9" name="Content Placeholder 8">
            <a:extLst>
              <a:ext uri="{FF2B5EF4-FFF2-40B4-BE49-F238E27FC236}">
                <a16:creationId xmlns:a16="http://schemas.microsoft.com/office/drawing/2014/main" id="{FA206BE2-EB0F-4B87-B3D9-20305FC6ED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7969" y="1539732"/>
            <a:ext cx="7736062" cy="4344390"/>
          </a:xfrm>
        </p:spPr>
      </p:pic>
      <p:pic>
        <p:nvPicPr>
          <p:cNvPr id="2" name="Picture 2" descr="A picture containing clipart&#10;&#10;Description generated with high confidence">
            <a:hlinkClick r:id="rId4"/>
            <a:extLst>
              <a:ext uri="{FF2B5EF4-FFF2-40B4-BE49-F238E27FC236}">
                <a16:creationId xmlns:a16="http://schemas.microsoft.com/office/drawing/2014/main" id="{C349B0F5-AF2E-41EB-925F-F2C842A095BF}"/>
              </a:ext>
            </a:extLst>
          </p:cNvPr>
          <p:cNvPicPr>
            <a:picLocks noChangeAspect="1"/>
          </p:cNvPicPr>
          <p:nvPr/>
        </p:nvPicPr>
        <p:blipFill>
          <a:blip r:embed="rId5"/>
          <a:stretch>
            <a:fillRect/>
          </a:stretch>
        </p:blipFill>
        <p:spPr>
          <a:xfrm>
            <a:off x="4736495" y="2263019"/>
            <a:ext cx="2743200" cy="2743200"/>
          </a:xfrm>
          <a:prstGeom prst="rect">
            <a:avLst/>
          </a:prstGeom>
        </p:spPr>
      </p:pic>
    </p:spTree>
    <p:extLst>
      <p:ext uri="{BB962C8B-B14F-4D97-AF65-F5344CB8AC3E}">
        <p14:creationId xmlns:p14="http://schemas.microsoft.com/office/powerpoint/2010/main" val="210797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 Common Approach and Focus</a:t>
            </a:r>
          </a:p>
        </p:txBody>
      </p:sp>
      <p:sp>
        <p:nvSpPr>
          <p:cNvPr id="4" name="Rectangle 3"/>
          <p:cNvSpPr/>
          <p:nvPr/>
        </p:nvSpPr>
        <p:spPr>
          <a:xfrm>
            <a:off x="3076791" y="2355336"/>
            <a:ext cx="2794522" cy="523220"/>
          </a:xfrm>
          <a:prstGeom prst="rect">
            <a:avLst/>
          </a:prstGeom>
        </p:spPr>
        <p:txBody>
          <a:bodyPr wrap="square">
            <a:spAutoFit/>
          </a:bodyPr>
          <a:lstStyle/>
          <a:p>
            <a:pPr algn="ctr"/>
            <a:r>
              <a:rPr lang="en-US" sz="2800"/>
              <a:t>STEAM Mindset</a:t>
            </a:r>
          </a:p>
        </p:txBody>
      </p:sp>
      <p:sp>
        <p:nvSpPr>
          <p:cNvPr id="6" name="Rectangle 5"/>
          <p:cNvSpPr/>
          <p:nvPr/>
        </p:nvSpPr>
        <p:spPr>
          <a:xfrm>
            <a:off x="3145692" y="4647196"/>
            <a:ext cx="2951895" cy="954107"/>
          </a:xfrm>
          <a:prstGeom prst="rect">
            <a:avLst/>
          </a:prstGeom>
        </p:spPr>
        <p:txBody>
          <a:bodyPr wrap="square">
            <a:spAutoFit/>
          </a:bodyPr>
          <a:lstStyle/>
          <a:p>
            <a:pPr algn="ctr"/>
            <a:r>
              <a:rPr lang="en-US" sz="2800"/>
              <a:t>Language of STEAM</a:t>
            </a:r>
          </a:p>
        </p:txBody>
      </p:sp>
      <p:sp>
        <p:nvSpPr>
          <p:cNvPr id="8" name="Rectangle 7"/>
          <p:cNvSpPr/>
          <p:nvPr/>
        </p:nvSpPr>
        <p:spPr>
          <a:xfrm>
            <a:off x="9178652" y="2353761"/>
            <a:ext cx="3013348" cy="523220"/>
          </a:xfrm>
          <a:prstGeom prst="rect">
            <a:avLst/>
          </a:prstGeom>
        </p:spPr>
        <p:txBody>
          <a:bodyPr wrap="square">
            <a:spAutoFit/>
          </a:bodyPr>
          <a:lstStyle/>
          <a:p>
            <a:pPr algn="ctr"/>
            <a:r>
              <a:rPr lang="en-US" sz="2800"/>
              <a:t>STEAM Knowledge</a:t>
            </a:r>
          </a:p>
        </p:txBody>
      </p:sp>
      <p:pic>
        <p:nvPicPr>
          <p:cNvPr id="10" name="Picture 9" descr="2013-Cook-Inlet-Stacey-P04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954" y="1673352"/>
            <a:ext cx="2971800" cy="19812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9133411" y="4643288"/>
            <a:ext cx="3058589" cy="954107"/>
          </a:xfrm>
          <a:prstGeom prst="rect">
            <a:avLst/>
          </a:prstGeom>
        </p:spPr>
        <p:txBody>
          <a:bodyPr wrap="square">
            <a:spAutoFit/>
          </a:bodyPr>
          <a:lstStyle/>
          <a:p>
            <a:pPr algn="ctr"/>
            <a:r>
              <a:rPr lang="en-US" sz="2800" dirty="0"/>
              <a:t>STEAM-Related Skills</a:t>
            </a:r>
          </a:p>
        </p:txBody>
      </p:sp>
      <p:sp>
        <p:nvSpPr>
          <p:cNvPr id="14" name="AutoShape 2" descr="https://razuna-raz3.s3.amazonaws.com/CEB270527297475DBDF059C584E771D3/img/74CB53A4D3E542619427E37E3E17F8A0/thumb_74CB53A4D3E542619427E37E3E17F8A0.jpg?X-Amz-Algorithm=AWS4-HMAC-SHA256&amp;X-Amz-Date=20190526T224948Z&amp;X-Amz-SignedHeaders=host&amp;X-Amz-Expires=518399&amp;X-Amz-Credential=AKIA3VQEHADS3GGL6FKC%2F20190526%2Fus-east-1%2Fs3%2Faws4_request&amp;X-Amz-Signature=5c7abd66fe6febe8724c94322c0493b9a36f19312154a4403007d9137333649a">
            <a:extLst>
              <a:ext uri="{FF2B5EF4-FFF2-40B4-BE49-F238E27FC236}">
                <a16:creationId xmlns:a16="http://schemas.microsoft.com/office/drawing/2014/main" id="{9D242F2C-68EC-4A64-BFF0-CC2B388831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picture containing person, child, cake, indoor&#10;&#10;Description automatically generated">
            <a:extLst>
              <a:ext uri="{FF2B5EF4-FFF2-40B4-BE49-F238E27FC236}">
                <a16:creationId xmlns:a16="http://schemas.microsoft.com/office/drawing/2014/main" id="{4FBF9FFB-6FC3-4726-A52E-DF3E6CEC2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49" y="1619763"/>
            <a:ext cx="2972659" cy="1984248"/>
          </a:xfrm>
          <a:prstGeom prst="rect">
            <a:avLst/>
          </a:prstGeom>
          <a:ln>
            <a:noFill/>
          </a:ln>
          <a:effectLst>
            <a:outerShdw blurRad="292100" dist="139700" dir="2700000" algn="tl" rotWithShape="0">
              <a:srgbClr val="333333">
                <a:alpha val="65000"/>
              </a:srgbClr>
            </a:outerShdw>
          </a:effectLst>
        </p:spPr>
      </p:pic>
      <p:pic>
        <p:nvPicPr>
          <p:cNvPr id="18" name="Picture 17" descr="A group of people standing in a kitchen&#10;&#10;Description automatically generated">
            <a:extLst>
              <a:ext uri="{FF2B5EF4-FFF2-40B4-BE49-F238E27FC236}">
                <a16:creationId xmlns:a16="http://schemas.microsoft.com/office/drawing/2014/main" id="{7222C01D-F004-4D14-8E5A-FD3D4024F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20" y="3865786"/>
            <a:ext cx="2560320" cy="2195470"/>
          </a:xfrm>
          <a:prstGeom prst="rect">
            <a:avLst/>
          </a:prstGeom>
          <a:ln>
            <a:noFill/>
          </a:ln>
          <a:effectLst>
            <a:outerShdw blurRad="292100" dist="139700" dir="2700000" algn="tl" rotWithShape="0">
              <a:srgbClr val="333333">
                <a:alpha val="65000"/>
              </a:srgbClr>
            </a:outerShdw>
          </a:effectLst>
        </p:spPr>
      </p:pic>
      <p:pic>
        <p:nvPicPr>
          <p:cNvPr id="20" name="Picture 19" descr="A picture containing ground, outdoor, building, table&#10;&#10;Description automatically generated">
            <a:extLst>
              <a:ext uri="{FF2B5EF4-FFF2-40B4-BE49-F238E27FC236}">
                <a16:creationId xmlns:a16="http://schemas.microsoft.com/office/drawing/2014/main" id="{B20857DB-E999-418C-9A58-71B0BB1AA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789" y="4334961"/>
            <a:ext cx="2972652" cy="1984248"/>
          </a:xfrm>
          <a:prstGeom prst="rect">
            <a:avLst/>
          </a:prstGeom>
        </p:spPr>
      </p:pic>
    </p:spTree>
    <p:extLst>
      <p:ext uri="{BB962C8B-B14F-4D97-AF65-F5344CB8AC3E}">
        <p14:creationId xmlns:p14="http://schemas.microsoft.com/office/powerpoint/2010/main" val="173335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BA99-33AE-407A-ACAE-D36B19B59888}"/>
              </a:ext>
            </a:extLst>
          </p:cNvPr>
          <p:cNvSpPr>
            <a:spLocks noGrp="1"/>
          </p:cNvSpPr>
          <p:nvPr>
            <p:ph type="title"/>
          </p:nvPr>
        </p:nvSpPr>
        <p:spPr>
          <a:xfrm>
            <a:off x="838200" y="365125"/>
            <a:ext cx="10515600" cy="962459"/>
          </a:xfrm>
        </p:spPr>
        <p:txBody>
          <a:bodyPr/>
          <a:lstStyle/>
          <a:p>
            <a:pPr algn="ctr"/>
            <a:r>
              <a:rPr lang="en-US" b="1" dirty="0"/>
              <a:t>STEAM Mindset</a:t>
            </a:r>
            <a:endParaRPr lang="en-US" dirty="0"/>
          </a:p>
        </p:txBody>
      </p:sp>
      <p:pic>
        <p:nvPicPr>
          <p:cNvPr id="13" name="Content Placeholder 5">
            <a:extLst>
              <a:ext uri="{FF2B5EF4-FFF2-40B4-BE49-F238E27FC236}">
                <a16:creationId xmlns:a16="http://schemas.microsoft.com/office/drawing/2014/main" id="{F926DD28-3596-4177-BDD7-9CDD2C2691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068"/>
          <a:stretch/>
        </p:blipFill>
        <p:spPr>
          <a:xfrm>
            <a:off x="3479470" y="1713425"/>
            <a:ext cx="5130140" cy="4669416"/>
          </a:xfrm>
          <a:prstGeom prst="rect">
            <a:avLst/>
          </a:prstGeom>
        </p:spPr>
      </p:pic>
    </p:spTree>
    <p:extLst>
      <p:ext uri="{BB962C8B-B14F-4D97-AF65-F5344CB8AC3E}">
        <p14:creationId xmlns:p14="http://schemas.microsoft.com/office/powerpoint/2010/main" val="70331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889B-9D6B-4744-A20C-57133D8C1D93}"/>
              </a:ext>
            </a:extLst>
          </p:cNvPr>
          <p:cNvSpPr>
            <a:spLocks noGrp="1"/>
          </p:cNvSpPr>
          <p:nvPr>
            <p:ph type="title"/>
          </p:nvPr>
        </p:nvSpPr>
        <p:spPr>
          <a:xfrm>
            <a:off x="838200" y="199807"/>
            <a:ext cx="10515600" cy="962459"/>
          </a:xfrm>
        </p:spPr>
        <p:txBody>
          <a:bodyPr>
            <a:normAutofit fontScale="90000"/>
          </a:bodyPr>
          <a:lstStyle/>
          <a:p>
            <a:pPr algn="ctr"/>
            <a:r>
              <a:rPr lang="en-US" b="1" dirty="0"/>
              <a:t>Hoop Dancers from Red Cliff Bank of </a:t>
            </a:r>
            <a:br>
              <a:rPr lang="en-US" b="1" dirty="0"/>
            </a:br>
            <a:r>
              <a:rPr lang="en-US" b="1" dirty="0"/>
              <a:t>Lake Superior Chippewa</a:t>
            </a:r>
          </a:p>
        </p:txBody>
      </p:sp>
      <p:sp>
        <p:nvSpPr>
          <p:cNvPr id="3" name="Content Placeholder 2">
            <a:extLst>
              <a:ext uri="{FF2B5EF4-FFF2-40B4-BE49-F238E27FC236}">
                <a16:creationId xmlns:a16="http://schemas.microsoft.com/office/drawing/2014/main" id="{E5B5E2B2-8E8C-4F4E-B036-C9C4CE1DA5D5}"/>
              </a:ext>
            </a:extLst>
          </p:cNvPr>
          <p:cNvSpPr>
            <a:spLocks noGrp="1"/>
          </p:cNvSpPr>
          <p:nvPr>
            <p:ph idx="1"/>
          </p:nvPr>
        </p:nvSpPr>
        <p:spPr/>
        <p:txBody>
          <a:bodyPr/>
          <a:lstStyle/>
          <a:p>
            <a:pPr marL="0" indent="0">
              <a:buNone/>
            </a:pPr>
            <a:r>
              <a:rPr lang="en-US" dirty="0">
                <a:solidFill>
                  <a:srgbClr val="000000"/>
                </a:solidFill>
              </a:rPr>
              <a:t>There is a group of teenage Hoop Dancers from the Red Cliff Band of Lake Superior Chippewa who are “stepping out” as young leaders in their community—and it all started when they were very young! In their homes and at Head Start, the girls learned the importance of their family, community, and culture. They developed social relationships while participating in the traditional, cultural music, dance, and art of their community. They learned to share, discuss, and compromise, as they developed confidence and expressed pride in their accomplishments and their culture. </a:t>
            </a:r>
          </a:p>
          <a:p>
            <a:endParaRPr lang="en-US" dirty="0"/>
          </a:p>
        </p:txBody>
      </p:sp>
    </p:spTree>
    <p:extLst>
      <p:ext uri="{BB962C8B-B14F-4D97-AF65-F5344CB8AC3E}">
        <p14:creationId xmlns:p14="http://schemas.microsoft.com/office/powerpoint/2010/main" val="335953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t>STEAM Knowledge</a:t>
            </a:r>
          </a:p>
        </p:txBody>
      </p:sp>
      <p:pic>
        <p:nvPicPr>
          <p:cNvPr id="2" name="Content Placeholder 1" descr="2013-Cook-Inlet-Stacey-P043.jpg"/>
          <p:cNvPicPr>
            <a:picLocks noGrp="1" noChangeAspect="1"/>
          </p:cNvPicPr>
          <p:nvPr>
            <p:ph idx="1"/>
          </p:nvPr>
        </p:nvPicPr>
        <p:blipFill>
          <a:blip r:embed="rId3">
            <a:extLst>
              <a:ext uri="{28A0092B-C50C-407E-A947-70E740481C1C}">
                <a14:useLocalDpi xmlns:a14="http://schemas.microsoft.com/office/drawing/2010/main" val="0"/>
              </a:ext>
            </a:extLst>
          </a:blip>
          <a:srcRect l="-30555" r="-30555"/>
          <a:stretch>
            <a:fillRect/>
          </a:stretch>
        </p:blipFill>
        <p:spPr/>
      </p:pic>
    </p:spTree>
    <p:extLst>
      <p:ext uri="{BB962C8B-B14F-4D97-AF65-F5344CB8AC3E}">
        <p14:creationId xmlns:p14="http://schemas.microsoft.com/office/powerpoint/2010/main" val="346081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t>Language of STEAM</a:t>
            </a:r>
          </a:p>
        </p:txBody>
      </p:sp>
      <p:pic>
        <p:nvPicPr>
          <p:cNvPr id="6" name="Content Placeholder 5">
            <a:extLst>
              <a:ext uri="{FF2B5EF4-FFF2-40B4-BE49-F238E27FC236}">
                <a16:creationId xmlns:a16="http://schemas.microsoft.com/office/drawing/2014/main" id="{EE45BFED-F861-4104-AEE2-23AFE5B78862}"/>
              </a:ext>
            </a:extLst>
          </p:cNvPr>
          <p:cNvPicPr>
            <a:picLocks noGrp="1" noChangeAspect="1"/>
          </p:cNvPicPr>
          <p:nvPr>
            <p:ph idx="1"/>
          </p:nvPr>
        </p:nvPicPr>
        <p:blipFill>
          <a:blip r:embed="rId3"/>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2664089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E6644-0C55-40A9-9D27-AA557028A26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Every Individual is Rooted in Culture</a:t>
            </a:r>
          </a:p>
        </p:txBody>
      </p:sp>
      <p:pic>
        <p:nvPicPr>
          <p:cNvPr id="6" name="Picture Placeholder 5">
            <a:extLst>
              <a:ext uri="{FF2B5EF4-FFF2-40B4-BE49-F238E27FC236}">
                <a16:creationId xmlns:a16="http://schemas.microsoft.com/office/drawing/2014/main" id="{75AB6C0E-9308-4F1C-9F04-288CA575469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364" r="10364"/>
          <a:stretch>
            <a:fillRect/>
          </a:stretch>
        </p:blipFill>
        <p:spPr>
          <a:xfrm>
            <a:off x="4277427" y="961812"/>
            <a:ext cx="6710544" cy="4930987"/>
          </a:xfrm>
          <a:prstGeom prst="rect">
            <a:avLst/>
          </a:prstGeom>
        </p:spPr>
      </p:pic>
    </p:spTree>
    <p:extLst>
      <p:ext uri="{BB962C8B-B14F-4D97-AF65-F5344CB8AC3E}">
        <p14:creationId xmlns:p14="http://schemas.microsoft.com/office/powerpoint/2010/main" val="2921845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239F-7CB9-4AC1-A4DE-A3044DD90384}"/>
              </a:ext>
            </a:extLst>
          </p:cNvPr>
          <p:cNvSpPr>
            <a:spLocks noGrp="1"/>
          </p:cNvSpPr>
          <p:nvPr>
            <p:ph type="title"/>
          </p:nvPr>
        </p:nvSpPr>
        <p:spPr/>
        <p:txBody>
          <a:bodyPr/>
          <a:lstStyle/>
          <a:p>
            <a:pPr algn="ctr"/>
            <a:r>
              <a:rPr lang="en-US" dirty="0"/>
              <a:t>Two-Eyed Seeing</a:t>
            </a:r>
          </a:p>
        </p:txBody>
      </p:sp>
      <p:sp>
        <p:nvSpPr>
          <p:cNvPr id="4" name="Content Placeholder 3">
            <a:extLst>
              <a:ext uri="{FF2B5EF4-FFF2-40B4-BE49-F238E27FC236}">
                <a16:creationId xmlns:a16="http://schemas.microsoft.com/office/drawing/2014/main" id="{511101F8-6C91-435A-9177-7C1A506EC11D}"/>
              </a:ext>
            </a:extLst>
          </p:cNvPr>
          <p:cNvSpPr>
            <a:spLocks noGrp="1"/>
          </p:cNvSpPr>
          <p:nvPr>
            <p:ph sz="half" idx="2"/>
          </p:nvPr>
        </p:nvSpPr>
        <p:spPr/>
        <p:txBody>
          <a:bodyPr>
            <a:normAutofit fontScale="92500" lnSpcReduction="10000"/>
          </a:bodyPr>
          <a:lstStyle/>
          <a:p>
            <a:pPr marL="0" indent="0">
              <a:buNone/>
            </a:pPr>
            <a:r>
              <a:rPr lang="en-US" dirty="0"/>
              <a:t>“Two-Eyed Seeing asks us to see our strengths, the best in our ways of knowing, while also asking us to respect and celebrate our differences. Two-Eyed Seeing acknowledges the necessity of formal structure yet that it must be preamble to and receptive of new understandings and opportunities, i.e., understandings associated with ‘Spirit of the East’ which brings the ‘gift of newness, of transformation.’”</a:t>
            </a:r>
          </a:p>
          <a:p>
            <a:endParaRPr lang="en-US" dirty="0"/>
          </a:p>
        </p:txBody>
      </p:sp>
      <p:pic>
        <p:nvPicPr>
          <p:cNvPr id="5" name="Content Placeholder 4">
            <a:extLst>
              <a:ext uri="{FF2B5EF4-FFF2-40B4-BE49-F238E27FC236}">
                <a16:creationId xmlns:a16="http://schemas.microsoft.com/office/drawing/2014/main" id="{8CB089EF-5A24-43C3-957E-EA3ED6AE390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460" b="12271"/>
          <a:stretch/>
        </p:blipFill>
        <p:spPr>
          <a:xfrm>
            <a:off x="451261" y="2018805"/>
            <a:ext cx="5341041" cy="3004313"/>
          </a:xfrm>
          <a:prstGeom prst="rect">
            <a:avLst/>
          </a:prstGeom>
        </p:spPr>
      </p:pic>
    </p:spTree>
    <p:extLst>
      <p:ext uri="{BB962C8B-B14F-4D97-AF65-F5344CB8AC3E}">
        <p14:creationId xmlns:p14="http://schemas.microsoft.com/office/powerpoint/2010/main" val="2528133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E32-88ED-45EE-9C16-B6C42455B95D}"/>
              </a:ext>
            </a:extLst>
          </p:cNvPr>
          <p:cNvSpPr>
            <a:spLocks noGrp="1"/>
          </p:cNvSpPr>
          <p:nvPr>
            <p:ph type="title"/>
          </p:nvPr>
        </p:nvSpPr>
        <p:spPr/>
        <p:txBody>
          <a:bodyPr/>
          <a:lstStyle/>
          <a:p>
            <a:pPr algn="ctr"/>
            <a:r>
              <a:rPr lang="en-US"/>
              <a:t>Speak The Language Of STEAM</a:t>
            </a:r>
          </a:p>
        </p:txBody>
      </p:sp>
      <p:sp>
        <p:nvSpPr>
          <p:cNvPr id="3" name="Content Placeholder 2"/>
          <p:cNvSpPr>
            <a:spLocks noGrp="1"/>
          </p:cNvSpPr>
          <p:nvPr>
            <p:ph sz="half" idx="2"/>
          </p:nvPr>
        </p:nvSpPr>
        <p:spPr>
          <a:xfrm>
            <a:off x="4365513" y="1609336"/>
            <a:ext cx="5181600" cy="4351338"/>
          </a:xfrm>
        </p:spPr>
        <p:txBody>
          <a:bodyPr>
            <a:normAutofit/>
          </a:bodyPr>
          <a:lstStyle/>
          <a:p>
            <a:pPr lvl="0"/>
            <a:r>
              <a:rPr lang="en-US" sz="2600" dirty="0">
                <a:latin typeface="Calibri Light" panose="020F0302020204030204" pitchFamily="34" charset="0"/>
                <a:cs typeface="Calibri Light" panose="020F0302020204030204" pitchFamily="34" charset="0"/>
              </a:rPr>
              <a:t>Measure</a:t>
            </a:r>
          </a:p>
          <a:p>
            <a:pPr lvl="0"/>
            <a:r>
              <a:rPr lang="en-US" sz="2600" dirty="0">
                <a:latin typeface="Calibri Light" panose="020F0302020204030204" pitchFamily="34" charset="0"/>
                <a:cs typeface="Calibri Light" panose="020F0302020204030204" pitchFamily="34" charset="0"/>
              </a:rPr>
              <a:t>Count</a:t>
            </a:r>
          </a:p>
          <a:p>
            <a:r>
              <a:rPr lang="en-US" sz="2600" dirty="0">
                <a:latin typeface="Calibri Light" panose="020F0302020204030204" pitchFamily="34" charset="0"/>
                <a:cs typeface="Calibri Light" panose="020F0302020204030204" pitchFamily="34" charset="0"/>
              </a:rPr>
              <a:t>Investigate</a:t>
            </a:r>
          </a:p>
          <a:p>
            <a:r>
              <a:rPr lang="en-US" sz="2600" dirty="0">
                <a:latin typeface="Calibri Light" panose="020F0302020204030204" pitchFamily="34" charset="0"/>
                <a:cs typeface="Calibri Light" panose="020F0302020204030204" pitchFamily="34" charset="0"/>
              </a:rPr>
              <a:t>Explore</a:t>
            </a:r>
          </a:p>
          <a:p>
            <a:r>
              <a:rPr lang="en-US" sz="2600" dirty="0">
                <a:latin typeface="Calibri Light" panose="020F0302020204030204" pitchFamily="34" charset="0"/>
                <a:cs typeface="Calibri Light" panose="020F0302020204030204" pitchFamily="34" charset="0"/>
              </a:rPr>
              <a:t>Experiment</a:t>
            </a:r>
          </a:p>
          <a:p>
            <a:pPr marL="0" indent="0">
              <a:buNone/>
            </a:pPr>
            <a:endParaRPr lang="en-US" sz="2600" dirty="0"/>
          </a:p>
        </p:txBody>
      </p:sp>
      <p:sp>
        <p:nvSpPr>
          <p:cNvPr id="7" name="Content Placeholder 6"/>
          <p:cNvSpPr>
            <a:spLocks noGrp="1"/>
          </p:cNvSpPr>
          <p:nvPr>
            <p:ph sz="half" idx="1"/>
          </p:nvPr>
        </p:nvSpPr>
        <p:spPr>
          <a:xfrm>
            <a:off x="808318" y="1631392"/>
            <a:ext cx="5181600" cy="4351338"/>
          </a:xfrm>
        </p:spPr>
        <p:txBody>
          <a:bodyPr>
            <a:normAutofit/>
          </a:bodyPr>
          <a:lstStyle/>
          <a:p>
            <a:r>
              <a:rPr lang="en-US" sz="2600" dirty="0">
                <a:latin typeface="Calibri Light"/>
                <a:cs typeface="Calibri Light"/>
              </a:rPr>
              <a:t>Observe, observation</a:t>
            </a:r>
          </a:p>
          <a:p>
            <a:pPr lvl="0"/>
            <a:r>
              <a:rPr lang="en-US" sz="2600" dirty="0">
                <a:latin typeface="Calibri Light" panose="020F0302020204030204" pitchFamily="34" charset="0"/>
                <a:cs typeface="Calibri Light" panose="020F0302020204030204" pitchFamily="34" charset="0"/>
              </a:rPr>
              <a:t>Question</a:t>
            </a:r>
          </a:p>
          <a:p>
            <a:pPr lvl="0"/>
            <a:r>
              <a:rPr lang="en-US" sz="2600" dirty="0">
                <a:latin typeface="Calibri Light" panose="020F0302020204030204" pitchFamily="34" charset="0"/>
                <a:cs typeface="Calibri Light" panose="020F0302020204030204" pitchFamily="34" charset="0"/>
              </a:rPr>
              <a:t>Predict, prediction</a:t>
            </a:r>
          </a:p>
          <a:p>
            <a:pPr lvl="0"/>
            <a:r>
              <a:rPr lang="en-US" sz="2600" dirty="0">
                <a:latin typeface="Calibri Light" panose="020F0302020204030204" pitchFamily="34" charset="0"/>
                <a:cs typeface="Calibri Light" panose="020F0302020204030204" pitchFamily="34" charset="0"/>
              </a:rPr>
              <a:t>Similar, different</a:t>
            </a:r>
          </a:p>
          <a:p>
            <a:pPr lvl="0"/>
            <a:r>
              <a:rPr lang="en-US" sz="2600" dirty="0">
                <a:latin typeface="Calibri Light" panose="020F0302020204030204" pitchFamily="34" charset="0"/>
                <a:cs typeface="Calibri Light" panose="020F0302020204030204" pitchFamily="34" charset="0"/>
              </a:rPr>
              <a:t>Compare, contrast</a:t>
            </a:r>
          </a:p>
          <a:p>
            <a:pPr marL="0" indent="0">
              <a:buNone/>
            </a:pPr>
            <a:endParaRPr lang="en-US" sz="2600" dirty="0"/>
          </a:p>
        </p:txBody>
      </p:sp>
      <p:sp>
        <p:nvSpPr>
          <p:cNvPr id="9" name="Content Placeholder 2"/>
          <p:cNvSpPr txBox="1">
            <a:spLocks/>
          </p:cNvSpPr>
          <p:nvPr/>
        </p:nvSpPr>
        <p:spPr>
          <a:xfrm>
            <a:off x="7273216" y="1612434"/>
            <a:ext cx="47397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Calibri Light" panose="020F0302020204030204" pitchFamily="34" charset="0"/>
                <a:cs typeface="Calibri Light" panose="020F0302020204030204" pitchFamily="34" charset="0"/>
              </a:rPr>
              <a:t>Test</a:t>
            </a:r>
          </a:p>
          <a:p>
            <a:r>
              <a:rPr lang="en-US" sz="2600" dirty="0">
                <a:latin typeface="Calibri Light" panose="020F0302020204030204" pitchFamily="34" charset="0"/>
                <a:cs typeface="Calibri Light" panose="020F0302020204030204" pitchFamily="34" charset="0"/>
              </a:rPr>
              <a:t>Discover</a:t>
            </a:r>
          </a:p>
          <a:p>
            <a:r>
              <a:rPr lang="en-US" sz="2600" dirty="0">
                <a:latin typeface="Calibri Light" panose="020F0302020204030204" pitchFamily="34" charset="0"/>
                <a:cs typeface="Calibri Light" panose="020F0302020204030204" pitchFamily="34" charset="0"/>
              </a:rPr>
              <a:t>Record</a:t>
            </a:r>
          </a:p>
          <a:p>
            <a:r>
              <a:rPr lang="en-US" sz="2600" dirty="0">
                <a:latin typeface="Calibri Light" panose="020F0302020204030204" pitchFamily="34" charset="0"/>
                <a:cs typeface="Calibri Light" panose="020F0302020204030204" pitchFamily="34" charset="0"/>
              </a:rPr>
              <a:t>Explain</a:t>
            </a:r>
          </a:p>
          <a:p>
            <a:r>
              <a:rPr lang="en-US" sz="2600" dirty="0">
                <a:latin typeface="Calibri Light" panose="020F0302020204030204" pitchFamily="34" charset="0"/>
                <a:cs typeface="Calibri Light" panose="020F0302020204030204" pitchFamily="34" charset="0"/>
              </a:rPr>
              <a:t>Hypothesize, hypothesis, guess</a:t>
            </a:r>
          </a:p>
          <a:p>
            <a:pPr marL="0" indent="0">
              <a:buFont typeface="Arial" panose="020B0604020202020204" pitchFamily="34" charset="0"/>
              <a:buNone/>
            </a:pPr>
            <a:endParaRPr lang="en-US" sz="2600" dirty="0"/>
          </a:p>
        </p:txBody>
      </p:sp>
      <p:pic>
        <p:nvPicPr>
          <p:cNvPr id="10" name="Picture 9" descr="2012-Highline-Heather-P007.jpg"/>
          <p:cNvPicPr>
            <a:picLocks noChangeAspect="1"/>
          </p:cNvPicPr>
          <p:nvPr/>
        </p:nvPicPr>
        <p:blipFill rotWithShape="1">
          <a:blip r:embed="rId3" cstate="print">
            <a:extLst>
              <a:ext uri="{28A0092B-C50C-407E-A947-70E740481C1C}">
                <a14:useLocalDpi xmlns:a14="http://schemas.microsoft.com/office/drawing/2010/main" val="0"/>
              </a:ext>
            </a:extLst>
          </a:blip>
          <a:srcRect l="11477" b="12535"/>
          <a:stretch/>
        </p:blipFill>
        <p:spPr>
          <a:xfrm>
            <a:off x="7353667" y="4115435"/>
            <a:ext cx="3609295" cy="2377440"/>
          </a:xfrm>
          <a:prstGeom prst="rect">
            <a:avLst/>
          </a:prstGeom>
        </p:spPr>
      </p:pic>
      <p:pic>
        <p:nvPicPr>
          <p:cNvPr id="5" name="Picture 4" descr="A small child sitting on a bench&#10;&#10;Description automatically generated">
            <a:extLst>
              <a:ext uri="{FF2B5EF4-FFF2-40B4-BE49-F238E27FC236}">
                <a16:creationId xmlns:a16="http://schemas.microsoft.com/office/drawing/2014/main" id="{CFDD6B59-01CA-4ADE-8046-9731878FC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51" y="4083608"/>
            <a:ext cx="1508756" cy="2286000"/>
          </a:xfrm>
          <a:prstGeom prst="rect">
            <a:avLst/>
          </a:prstGeom>
        </p:spPr>
      </p:pic>
      <p:pic>
        <p:nvPicPr>
          <p:cNvPr id="8" name="Picture 7" descr="A small child sitting on a table&#10;&#10;Description automatically generated">
            <a:extLst>
              <a:ext uri="{FF2B5EF4-FFF2-40B4-BE49-F238E27FC236}">
                <a16:creationId xmlns:a16="http://schemas.microsoft.com/office/drawing/2014/main" id="{E274F4E9-7BDA-40C9-8D8C-ADFB95150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969" y="4102566"/>
            <a:ext cx="2876767" cy="1920240"/>
          </a:xfrm>
          <a:prstGeom prst="rect">
            <a:avLst/>
          </a:prstGeom>
        </p:spPr>
      </p:pic>
    </p:spTree>
    <p:extLst>
      <p:ext uri="{BB962C8B-B14F-4D97-AF65-F5344CB8AC3E}">
        <p14:creationId xmlns:p14="http://schemas.microsoft.com/office/powerpoint/2010/main" val="2100437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STEAM-Related Skills</a:t>
            </a:r>
          </a:p>
        </p:txBody>
      </p:sp>
      <p:pic>
        <p:nvPicPr>
          <p:cNvPr id="1026" name="Picture 2" descr="https://razuna-server-zerotothree.s3.amazonaws.com/42C9CBA0F163492CAE3F17B2317DB11B/img/B506E5E12B32437B8DBAED834C48B013/thumb_B506E5E12B32437B8DBAED834C48B013.jpg?AWSAccessKeyId=AKIAJG3PTR37B6XZUA3Q&amp;Expires=1834087696&amp;Signature=WPRWqPVSR2vvSbOepefOaH4O5ug%3D">
            <a:extLst>
              <a:ext uri="{FF2B5EF4-FFF2-40B4-BE49-F238E27FC236}">
                <a16:creationId xmlns:a16="http://schemas.microsoft.com/office/drawing/2014/main" id="{D940663A-A682-4A28-89D8-30E3EE1A8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543" y="1834924"/>
            <a:ext cx="7351888" cy="413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245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a:t>How We Can Support STEAM Learning</a:t>
            </a:r>
          </a:p>
        </p:txBody>
      </p:sp>
      <p:sp>
        <p:nvSpPr>
          <p:cNvPr id="6" name="Rectangle 5"/>
          <p:cNvSpPr/>
          <p:nvPr/>
        </p:nvSpPr>
        <p:spPr>
          <a:xfrm>
            <a:off x="533594" y="3564583"/>
            <a:ext cx="3474720" cy="2377440"/>
          </a:xfrm>
          <a:prstGeom prst="rect">
            <a:avLst/>
          </a:prstGeom>
          <a:solidFill>
            <a:srgbClr val="0F652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208303" y="3563730"/>
            <a:ext cx="3474720" cy="2377440"/>
          </a:xfrm>
          <a:prstGeom prst="rect">
            <a:avLst/>
          </a:prstGeom>
          <a:solidFill>
            <a:srgbClr val="0F652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366586" y="3574352"/>
            <a:ext cx="3474720" cy="2377440"/>
          </a:xfrm>
          <a:prstGeom prst="rect">
            <a:avLst/>
          </a:prstGeom>
          <a:solidFill>
            <a:srgbClr val="0F652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Outdoor Exploration.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528" y="1489616"/>
            <a:ext cx="3502152" cy="3788165"/>
          </a:xfrm>
          <a:prstGeom prst="ellipse">
            <a:avLst/>
          </a:prstGeom>
        </p:spPr>
      </p:pic>
      <p:sp>
        <p:nvSpPr>
          <p:cNvPr id="19" name="TextBox 18"/>
          <p:cNvSpPr txBox="1"/>
          <p:nvPr/>
        </p:nvSpPr>
        <p:spPr>
          <a:xfrm>
            <a:off x="547071" y="5213895"/>
            <a:ext cx="3468080" cy="769441"/>
          </a:xfrm>
          <a:prstGeom prst="rect">
            <a:avLst/>
          </a:prstGeom>
          <a:noFill/>
        </p:spPr>
        <p:txBody>
          <a:bodyPr wrap="square" rtlCol="0">
            <a:spAutoFit/>
          </a:bodyPr>
          <a:lstStyle/>
          <a:p>
            <a:pPr algn="ctr"/>
            <a:r>
              <a:rPr lang="en-US" sz="2200">
                <a:solidFill>
                  <a:schemeClr val="bg1"/>
                </a:solidFill>
              </a:rPr>
              <a:t>Engaging </a:t>
            </a:r>
          </a:p>
          <a:p>
            <a:pPr algn="ctr"/>
            <a:r>
              <a:rPr lang="en-US" sz="2200">
                <a:solidFill>
                  <a:schemeClr val="bg1"/>
                </a:solidFill>
              </a:rPr>
              <a:t>Environments</a:t>
            </a:r>
          </a:p>
        </p:txBody>
      </p:sp>
      <p:sp>
        <p:nvSpPr>
          <p:cNvPr id="20" name="TextBox 19"/>
          <p:cNvSpPr txBox="1"/>
          <p:nvPr/>
        </p:nvSpPr>
        <p:spPr>
          <a:xfrm>
            <a:off x="8210136" y="5212080"/>
            <a:ext cx="3477846" cy="769441"/>
          </a:xfrm>
          <a:prstGeom prst="rect">
            <a:avLst/>
          </a:prstGeom>
          <a:noFill/>
        </p:spPr>
        <p:txBody>
          <a:bodyPr wrap="square" rtlCol="0">
            <a:spAutoFit/>
          </a:bodyPr>
          <a:lstStyle/>
          <a:p>
            <a:pPr algn="ctr"/>
            <a:r>
              <a:rPr lang="en-US" sz="2200">
                <a:solidFill>
                  <a:schemeClr val="bg1"/>
                </a:solidFill>
              </a:rPr>
              <a:t>Learning Experiences/Activities</a:t>
            </a:r>
          </a:p>
        </p:txBody>
      </p:sp>
      <p:sp>
        <p:nvSpPr>
          <p:cNvPr id="21" name="TextBox 20"/>
          <p:cNvSpPr txBox="1"/>
          <p:nvPr/>
        </p:nvSpPr>
        <p:spPr>
          <a:xfrm>
            <a:off x="4370832" y="5214513"/>
            <a:ext cx="3473081" cy="769441"/>
          </a:xfrm>
          <a:prstGeom prst="rect">
            <a:avLst/>
          </a:prstGeom>
          <a:noFill/>
        </p:spPr>
        <p:txBody>
          <a:bodyPr wrap="square" rtlCol="0">
            <a:spAutoFit/>
          </a:bodyPr>
          <a:lstStyle/>
          <a:p>
            <a:pPr algn="ctr"/>
            <a:r>
              <a:rPr lang="en-US" sz="2200">
                <a:solidFill>
                  <a:schemeClr val="bg1"/>
                </a:solidFill>
              </a:rPr>
              <a:t>Nurturing, Responsive, &amp; Effective Interactions</a:t>
            </a:r>
          </a:p>
        </p:txBody>
      </p:sp>
      <p:pic>
        <p:nvPicPr>
          <p:cNvPr id="23" name="Picture 22" descr="MusicInstruments1.jpg"/>
          <p:cNvPicPr>
            <a:picLocks noChangeAspect="1"/>
          </p:cNvPicPr>
          <p:nvPr/>
        </p:nvPicPr>
        <p:blipFill rotWithShape="1">
          <a:blip r:embed="rId4">
            <a:extLst>
              <a:ext uri="{28A0092B-C50C-407E-A947-70E740481C1C}">
                <a14:useLocalDpi xmlns:a14="http://schemas.microsoft.com/office/drawing/2010/main" val="0"/>
              </a:ext>
            </a:extLst>
          </a:blip>
          <a:srcRect l="13559" r="34599"/>
          <a:stretch/>
        </p:blipFill>
        <p:spPr>
          <a:xfrm>
            <a:off x="4343400" y="1490028"/>
            <a:ext cx="3497386" cy="3794760"/>
          </a:xfrm>
          <a:prstGeom prst="ellipse">
            <a:avLst/>
          </a:prstGeom>
        </p:spPr>
      </p:pic>
      <p:pic>
        <p:nvPicPr>
          <p:cNvPr id="4" name="Picture 3" descr="A picture containing indoor, child, person, computer&#10;&#10;Description automatically generated">
            <a:extLst>
              <a:ext uri="{FF2B5EF4-FFF2-40B4-BE49-F238E27FC236}">
                <a16:creationId xmlns:a16="http://schemas.microsoft.com/office/drawing/2014/main" id="{23FD63AF-E126-43B2-B06B-1E2E86D62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440" y="1441032"/>
            <a:ext cx="3648446" cy="3657600"/>
          </a:xfrm>
          <a:prstGeom prst="ellipse">
            <a:avLst/>
          </a:prstGeom>
        </p:spPr>
      </p:pic>
    </p:spTree>
    <p:extLst>
      <p:ext uri="{BB962C8B-B14F-4D97-AF65-F5344CB8AC3E}">
        <p14:creationId xmlns:p14="http://schemas.microsoft.com/office/powerpoint/2010/main" val="2862794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t>Engaging Environments</a:t>
            </a:r>
          </a:p>
        </p:txBody>
      </p:sp>
      <p:pic>
        <p:nvPicPr>
          <p:cNvPr id="10" name="Content Placeholder 6" descr="Maracas1.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12978" r="16509" b="7725"/>
          <a:stretch/>
        </p:blipFill>
        <p:spPr>
          <a:xfrm>
            <a:off x="6217118" y="3910037"/>
            <a:ext cx="2685499" cy="1976787"/>
          </a:xfrm>
          <a:prstGeom prst="rect">
            <a:avLst/>
          </a:prstGeom>
        </p:spPr>
      </p:pic>
      <p:sp>
        <p:nvSpPr>
          <p:cNvPr id="12" name="TextBox 11"/>
          <p:cNvSpPr txBox="1"/>
          <p:nvPr/>
        </p:nvSpPr>
        <p:spPr>
          <a:xfrm>
            <a:off x="0" y="3596144"/>
            <a:ext cx="3308571" cy="430887"/>
          </a:xfrm>
          <a:prstGeom prst="rect">
            <a:avLst/>
          </a:prstGeom>
          <a:noFill/>
        </p:spPr>
        <p:txBody>
          <a:bodyPr wrap="square" rtlCol="0">
            <a:spAutoFit/>
          </a:bodyPr>
          <a:lstStyle/>
          <a:p>
            <a:pPr algn="ctr"/>
            <a:r>
              <a:rPr lang="en-US" sz="2200"/>
              <a:t>Use a variety of materials</a:t>
            </a:r>
          </a:p>
        </p:txBody>
      </p:sp>
      <p:sp>
        <p:nvSpPr>
          <p:cNvPr id="13" name="TextBox 12"/>
          <p:cNvSpPr txBox="1"/>
          <p:nvPr/>
        </p:nvSpPr>
        <p:spPr>
          <a:xfrm>
            <a:off x="8906405" y="2526169"/>
            <a:ext cx="3285595" cy="430887"/>
          </a:xfrm>
          <a:prstGeom prst="rect">
            <a:avLst/>
          </a:prstGeom>
          <a:noFill/>
        </p:spPr>
        <p:txBody>
          <a:bodyPr wrap="square" rtlCol="0">
            <a:spAutoFit/>
          </a:bodyPr>
          <a:lstStyle/>
          <a:p>
            <a:pPr algn="ctr"/>
            <a:r>
              <a:rPr lang="en-US" sz="2200"/>
              <a:t>Engage the senses</a:t>
            </a:r>
          </a:p>
        </p:txBody>
      </p:sp>
      <p:sp>
        <p:nvSpPr>
          <p:cNvPr id="20" name="TextBox 19"/>
          <p:cNvSpPr txBox="1"/>
          <p:nvPr/>
        </p:nvSpPr>
        <p:spPr>
          <a:xfrm>
            <a:off x="0" y="4529829"/>
            <a:ext cx="3244955" cy="769441"/>
          </a:xfrm>
          <a:prstGeom prst="rect">
            <a:avLst/>
          </a:prstGeom>
          <a:noFill/>
        </p:spPr>
        <p:txBody>
          <a:bodyPr wrap="square" rtlCol="0">
            <a:spAutoFit/>
          </a:bodyPr>
          <a:lstStyle/>
          <a:p>
            <a:pPr algn="ctr"/>
            <a:r>
              <a:rPr lang="en-US" sz="2200"/>
              <a:t>Pay attention to children’s interests</a:t>
            </a:r>
          </a:p>
        </p:txBody>
      </p:sp>
      <p:sp>
        <p:nvSpPr>
          <p:cNvPr id="21" name="TextBox 20"/>
          <p:cNvSpPr txBox="1"/>
          <p:nvPr/>
        </p:nvSpPr>
        <p:spPr>
          <a:xfrm>
            <a:off x="8939825" y="4528592"/>
            <a:ext cx="3252175" cy="769441"/>
          </a:xfrm>
          <a:prstGeom prst="rect">
            <a:avLst/>
          </a:prstGeom>
          <a:noFill/>
        </p:spPr>
        <p:txBody>
          <a:bodyPr wrap="square" rtlCol="0">
            <a:spAutoFit/>
          </a:bodyPr>
          <a:lstStyle/>
          <a:p>
            <a:pPr algn="ctr"/>
            <a:r>
              <a:rPr lang="en-US" sz="2200"/>
              <a:t>Arrange materials so they are accessible</a:t>
            </a:r>
          </a:p>
        </p:txBody>
      </p:sp>
      <p:sp>
        <p:nvSpPr>
          <p:cNvPr id="22" name="TextBox 21"/>
          <p:cNvSpPr txBox="1"/>
          <p:nvPr/>
        </p:nvSpPr>
        <p:spPr>
          <a:xfrm>
            <a:off x="8907930" y="3240127"/>
            <a:ext cx="3284070" cy="769441"/>
          </a:xfrm>
          <a:prstGeom prst="rect">
            <a:avLst/>
          </a:prstGeom>
          <a:noFill/>
        </p:spPr>
        <p:txBody>
          <a:bodyPr wrap="square" rtlCol="0">
            <a:spAutoFit/>
          </a:bodyPr>
          <a:lstStyle/>
          <a:p>
            <a:pPr algn="ctr"/>
            <a:r>
              <a:rPr lang="en-US" sz="2200" dirty="0"/>
              <a:t>Consider children’s developmental levels </a:t>
            </a:r>
          </a:p>
        </p:txBody>
      </p:sp>
      <p:sp>
        <p:nvSpPr>
          <p:cNvPr id="14" name="TextBox 13"/>
          <p:cNvSpPr txBox="1"/>
          <p:nvPr/>
        </p:nvSpPr>
        <p:spPr>
          <a:xfrm>
            <a:off x="0" y="2361944"/>
            <a:ext cx="3244955" cy="769441"/>
          </a:xfrm>
          <a:prstGeom prst="rect">
            <a:avLst/>
          </a:prstGeom>
          <a:noFill/>
        </p:spPr>
        <p:txBody>
          <a:bodyPr wrap="square" rtlCol="0">
            <a:spAutoFit/>
          </a:bodyPr>
          <a:lstStyle/>
          <a:p>
            <a:pPr algn="ctr"/>
            <a:r>
              <a:rPr lang="en-US" sz="2200"/>
              <a:t>Provide open-ended materials</a:t>
            </a:r>
          </a:p>
        </p:txBody>
      </p:sp>
      <p:pic>
        <p:nvPicPr>
          <p:cNvPr id="5" name="Picture 4" descr="A person standing in front of a cake&#10;&#10;Description automatically generated">
            <a:extLst>
              <a:ext uri="{FF2B5EF4-FFF2-40B4-BE49-F238E27FC236}">
                <a16:creationId xmlns:a16="http://schemas.microsoft.com/office/drawing/2014/main" id="{F0FC8EEF-74DF-41D4-A6C5-0B2E25427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401" y="3901402"/>
            <a:ext cx="2958960" cy="1975104"/>
          </a:xfrm>
          <a:prstGeom prst="rect">
            <a:avLst/>
          </a:prstGeom>
        </p:spPr>
      </p:pic>
      <p:pic>
        <p:nvPicPr>
          <p:cNvPr id="7" name="Picture 6" descr="A picture containing person, grass, boy, child&#10;&#10;Description automatically generated">
            <a:extLst>
              <a:ext uri="{FF2B5EF4-FFF2-40B4-BE49-F238E27FC236}">
                <a16:creationId xmlns:a16="http://schemas.microsoft.com/office/drawing/2014/main" id="{C2934364-3082-4185-852A-987177C8C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738" y="1744135"/>
            <a:ext cx="2612576" cy="2011680"/>
          </a:xfrm>
          <a:prstGeom prst="rect">
            <a:avLst/>
          </a:prstGeom>
        </p:spPr>
      </p:pic>
      <p:pic>
        <p:nvPicPr>
          <p:cNvPr id="9" name="Picture 8" descr="A dining room table&#10;&#10;Description automatically generated">
            <a:extLst>
              <a:ext uri="{FF2B5EF4-FFF2-40B4-BE49-F238E27FC236}">
                <a16:creationId xmlns:a16="http://schemas.microsoft.com/office/drawing/2014/main" id="{F5A7D053-EA54-41A0-826C-7ED6B76DD4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2481" y="1525587"/>
            <a:ext cx="1828800" cy="2286000"/>
          </a:xfrm>
          <a:prstGeom prst="rect">
            <a:avLst/>
          </a:prstGeom>
        </p:spPr>
      </p:pic>
    </p:spTree>
    <p:extLst>
      <p:ext uri="{BB962C8B-B14F-4D97-AF65-F5344CB8AC3E}">
        <p14:creationId xmlns:p14="http://schemas.microsoft.com/office/powerpoint/2010/main" val="79635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E32-88ED-45EE-9C16-B6C42455B95D}"/>
              </a:ext>
            </a:extLst>
          </p:cNvPr>
          <p:cNvSpPr>
            <a:spLocks noGrp="1"/>
          </p:cNvSpPr>
          <p:nvPr>
            <p:ph type="title"/>
          </p:nvPr>
        </p:nvSpPr>
        <p:spPr/>
        <p:txBody>
          <a:bodyPr>
            <a:normAutofit fontScale="90000"/>
          </a:bodyPr>
          <a:lstStyle/>
          <a:p>
            <a:pPr algn="ctr"/>
            <a:r>
              <a:rPr lang="en-US"/>
              <a:t>Nurturing, Responsive, &amp; Effective Interactions</a:t>
            </a:r>
          </a:p>
        </p:txBody>
      </p:sp>
      <p:pic>
        <p:nvPicPr>
          <p:cNvPr id="6" name="Content Placeholder 5" descr="A person standing in a room&#10;&#10;Description automatically generated">
            <a:extLst>
              <a:ext uri="{FF2B5EF4-FFF2-40B4-BE49-F238E27FC236}">
                <a16:creationId xmlns:a16="http://schemas.microsoft.com/office/drawing/2014/main" id="{91E82408-1DE5-46CE-85EB-42624772CD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7280" y="2309654"/>
            <a:ext cx="5689600" cy="3200400"/>
          </a:xfrm>
        </p:spPr>
      </p:pic>
      <p:pic>
        <p:nvPicPr>
          <p:cNvPr id="11" name="Content Placeholder 10" descr="A person sitting at a table with a birthday cake&#10;&#10;Description automatically generated">
            <a:extLst>
              <a:ext uri="{FF2B5EF4-FFF2-40B4-BE49-F238E27FC236}">
                <a16:creationId xmlns:a16="http://schemas.microsoft.com/office/drawing/2014/main" id="{45AD8112-377F-47BC-8AC0-897007E023C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93407" y="2309654"/>
            <a:ext cx="4794613" cy="3200400"/>
          </a:xfrm>
        </p:spPr>
      </p:pic>
    </p:spTree>
    <p:extLst>
      <p:ext uri="{BB962C8B-B14F-4D97-AF65-F5344CB8AC3E}">
        <p14:creationId xmlns:p14="http://schemas.microsoft.com/office/powerpoint/2010/main" val="3108117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E32-88ED-45EE-9C16-B6C42455B95D}"/>
              </a:ext>
            </a:extLst>
          </p:cNvPr>
          <p:cNvSpPr>
            <a:spLocks noGrp="1"/>
          </p:cNvSpPr>
          <p:nvPr>
            <p:ph type="title"/>
          </p:nvPr>
        </p:nvSpPr>
        <p:spPr>
          <a:xfrm>
            <a:off x="838200" y="365126"/>
            <a:ext cx="10515600" cy="820208"/>
          </a:xfrm>
        </p:spPr>
        <p:txBody>
          <a:bodyPr/>
          <a:lstStyle/>
          <a:p>
            <a:pPr algn="ctr"/>
            <a:r>
              <a:rPr lang="en-US" dirty="0"/>
              <a:t>Learning Experiences/Activities</a:t>
            </a:r>
          </a:p>
        </p:txBody>
      </p:sp>
      <p:pic>
        <p:nvPicPr>
          <p:cNvPr id="6" name="Content Placeholder 5">
            <a:extLst>
              <a:ext uri="{FF2B5EF4-FFF2-40B4-BE49-F238E27FC236}">
                <a16:creationId xmlns:a16="http://schemas.microsoft.com/office/drawing/2014/main" id="{8EF5EF69-235E-4B26-82C3-F5C3C6BA01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7969" y="1551307"/>
            <a:ext cx="7736062" cy="4344390"/>
          </a:xfrm>
        </p:spPr>
      </p:pic>
      <p:pic>
        <p:nvPicPr>
          <p:cNvPr id="4" name="Picture 2" descr="A picture containing clipart&#10;&#10;Description generated with high confidence">
            <a:hlinkClick r:id="rId4"/>
            <a:extLst>
              <a:ext uri="{FF2B5EF4-FFF2-40B4-BE49-F238E27FC236}">
                <a16:creationId xmlns:a16="http://schemas.microsoft.com/office/drawing/2014/main" id="{4B502230-A73E-43D6-AF8B-1848B132F34A}"/>
              </a:ext>
            </a:extLst>
          </p:cNvPr>
          <p:cNvPicPr>
            <a:picLocks noChangeAspect="1"/>
          </p:cNvPicPr>
          <p:nvPr/>
        </p:nvPicPr>
        <p:blipFill>
          <a:blip r:embed="rId5"/>
          <a:stretch>
            <a:fillRect/>
          </a:stretch>
        </p:blipFill>
        <p:spPr>
          <a:xfrm>
            <a:off x="4736495" y="2263019"/>
            <a:ext cx="2743200" cy="2743200"/>
          </a:xfrm>
          <a:prstGeom prst="rect">
            <a:avLst/>
          </a:prstGeom>
        </p:spPr>
      </p:pic>
    </p:spTree>
    <p:extLst>
      <p:ext uri="{BB962C8B-B14F-4D97-AF65-F5344CB8AC3E}">
        <p14:creationId xmlns:p14="http://schemas.microsoft.com/office/powerpoint/2010/main" val="77808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E32-88ED-45EE-9C16-B6C42455B95D}"/>
              </a:ext>
            </a:extLst>
          </p:cNvPr>
          <p:cNvSpPr>
            <a:spLocks noGrp="1"/>
          </p:cNvSpPr>
          <p:nvPr>
            <p:ph type="title"/>
          </p:nvPr>
        </p:nvSpPr>
        <p:spPr>
          <a:xfrm>
            <a:off x="838200" y="181294"/>
            <a:ext cx="10515600" cy="820208"/>
          </a:xfrm>
        </p:spPr>
        <p:txBody>
          <a:bodyPr>
            <a:normAutofit fontScale="90000"/>
          </a:bodyPr>
          <a:lstStyle/>
          <a:p>
            <a:pPr algn="ctr"/>
            <a:r>
              <a:rPr lang="en-US" dirty="0"/>
              <a:t>Learning Activity: STEAM in Everyday</a:t>
            </a:r>
            <a:br>
              <a:rPr lang="en-US" dirty="0"/>
            </a:br>
            <a:r>
              <a:rPr lang="en-US" dirty="0"/>
              <a:t>Experiences &amp; Activities</a:t>
            </a:r>
          </a:p>
        </p:txBody>
      </p:sp>
      <p:pic>
        <p:nvPicPr>
          <p:cNvPr id="5" name="Content Placeholder 4">
            <a:extLst>
              <a:ext uri="{FF2B5EF4-FFF2-40B4-BE49-F238E27FC236}">
                <a16:creationId xmlns:a16="http://schemas.microsoft.com/office/drawing/2014/main" id="{440DD0D5-20AF-4794-9FA8-77C2941F9C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85334"/>
            <a:ext cx="10515600" cy="142250"/>
          </a:xfrm>
        </p:spPr>
      </p:pic>
      <p:pic>
        <p:nvPicPr>
          <p:cNvPr id="8" name="Picture 7" descr="A picture containing person, indoor, wall, holding&#10;&#10;Description automatically generated">
            <a:extLst>
              <a:ext uri="{FF2B5EF4-FFF2-40B4-BE49-F238E27FC236}">
                <a16:creationId xmlns:a16="http://schemas.microsoft.com/office/drawing/2014/main" id="{C2FC9E6B-785A-412C-889F-34563C38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429" y="1962150"/>
            <a:ext cx="2319371" cy="3474720"/>
          </a:xfrm>
          <a:prstGeom prst="rect">
            <a:avLst/>
          </a:prstGeom>
        </p:spPr>
      </p:pic>
      <p:pic>
        <p:nvPicPr>
          <p:cNvPr id="10" name="Picture 9" descr="A person sitting at a table&#10;&#10;Description automatically generated">
            <a:extLst>
              <a:ext uri="{FF2B5EF4-FFF2-40B4-BE49-F238E27FC236}">
                <a16:creationId xmlns:a16="http://schemas.microsoft.com/office/drawing/2014/main" id="{B4A2947C-6725-4458-A353-94B6EDFD4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962150"/>
            <a:ext cx="2319371" cy="3474720"/>
          </a:xfrm>
          <a:prstGeom prst="rect">
            <a:avLst/>
          </a:prstGeom>
        </p:spPr>
      </p:pic>
      <p:pic>
        <p:nvPicPr>
          <p:cNvPr id="12" name="Picture 11" descr="A group of people sitting in the sand&#10;&#10;Description automatically generated">
            <a:extLst>
              <a:ext uri="{FF2B5EF4-FFF2-40B4-BE49-F238E27FC236}">
                <a16:creationId xmlns:a16="http://schemas.microsoft.com/office/drawing/2014/main" id="{DF5AA984-6087-41B2-9FAB-9EDCCEA9E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4748" y="2236470"/>
            <a:ext cx="4383646" cy="2926080"/>
          </a:xfrm>
          <a:prstGeom prst="rect">
            <a:avLst/>
          </a:prstGeom>
        </p:spPr>
      </p:pic>
    </p:spTree>
    <p:extLst>
      <p:ext uri="{BB962C8B-B14F-4D97-AF65-F5344CB8AC3E}">
        <p14:creationId xmlns:p14="http://schemas.microsoft.com/office/powerpoint/2010/main" val="354901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3G7A2461baby mouthing toy.jpg"/>
          <p:cNvPicPr>
            <a:picLocks noChangeAspect="1"/>
          </p:cNvPicPr>
          <p:nvPr/>
        </p:nvPicPr>
        <p:blipFill rotWithShape="1">
          <a:blip r:embed="rId3" cstate="screen">
            <a:extLst>
              <a:ext uri="{28A0092B-C50C-407E-A947-70E740481C1C}">
                <a14:useLocalDpi xmlns:a14="http://schemas.microsoft.com/office/drawing/2010/main"/>
              </a:ext>
            </a:extLst>
          </a:blip>
          <a:srcRect l="15497" r="6808"/>
          <a:stretch/>
        </p:blipFill>
        <p:spPr>
          <a:xfrm flipH="1">
            <a:off x="344643" y="1733550"/>
            <a:ext cx="3527857" cy="3886200"/>
          </a:xfrm>
          <a:prstGeom prst="ellipse">
            <a:avLst/>
          </a:prstGeom>
        </p:spPr>
      </p:pic>
      <p:sp>
        <p:nvSpPr>
          <p:cNvPr id="2" name="Title 1">
            <a:extLst>
              <a:ext uri="{FF2B5EF4-FFF2-40B4-BE49-F238E27FC236}">
                <a16:creationId xmlns:a16="http://schemas.microsoft.com/office/drawing/2014/main" id="{F6643E32-88ED-45EE-9C16-B6C42455B95D}"/>
              </a:ext>
            </a:extLst>
          </p:cNvPr>
          <p:cNvSpPr>
            <a:spLocks noGrp="1"/>
          </p:cNvSpPr>
          <p:nvPr>
            <p:ph type="title"/>
          </p:nvPr>
        </p:nvSpPr>
        <p:spPr>
          <a:xfrm>
            <a:off x="838200" y="365126"/>
            <a:ext cx="10515600" cy="820208"/>
          </a:xfrm>
        </p:spPr>
        <p:txBody>
          <a:bodyPr/>
          <a:lstStyle/>
          <a:p>
            <a:pPr algn="ctr"/>
            <a:r>
              <a:rPr lang="en-US"/>
              <a:t>Review</a:t>
            </a:r>
          </a:p>
        </p:txBody>
      </p:sp>
      <p:pic>
        <p:nvPicPr>
          <p:cNvPr id="5" name="Content Placeholder 4">
            <a:extLst>
              <a:ext uri="{FF2B5EF4-FFF2-40B4-BE49-F238E27FC236}">
                <a16:creationId xmlns:a16="http://schemas.microsoft.com/office/drawing/2014/main" id="{440DD0D5-20AF-4794-9FA8-77C2941F9C3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185334"/>
            <a:ext cx="10515600" cy="142250"/>
          </a:xfrm>
        </p:spPr>
      </p:pic>
      <p:pic>
        <p:nvPicPr>
          <p:cNvPr id="8" name="Picture 7" descr="Young child blows a dandelion.jpg"/>
          <p:cNvPicPr>
            <a:picLocks noChangeAspect="1"/>
          </p:cNvPicPr>
          <p:nvPr/>
        </p:nvPicPr>
        <p:blipFill rotWithShape="1">
          <a:blip r:embed="rId5" cstate="screen">
            <a:extLst>
              <a:ext uri="{28A0092B-C50C-407E-A947-70E740481C1C}">
                <a14:useLocalDpi xmlns:a14="http://schemas.microsoft.com/office/drawing/2010/main"/>
              </a:ext>
            </a:extLst>
          </a:blip>
          <a:srcRect l="491" t="-474" r="-491" b="-170"/>
          <a:stretch/>
        </p:blipFill>
        <p:spPr>
          <a:xfrm flipH="1">
            <a:off x="8289830" y="1733550"/>
            <a:ext cx="3521407" cy="3886200"/>
          </a:xfrm>
          <a:prstGeom prst="ellipse">
            <a:avLst/>
          </a:prstGeom>
          <a:ln>
            <a:solidFill>
              <a:srgbClr val="FFFFFF"/>
            </a:solidFill>
          </a:ln>
        </p:spPr>
      </p:pic>
      <p:pic>
        <p:nvPicPr>
          <p:cNvPr id="14" name="Picture Placeholder 7" descr="3G6A6212girl with magnifying glass.tif"/>
          <p:cNvPicPr>
            <a:picLocks noChangeAspect="1"/>
          </p:cNvPicPr>
          <p:nvPr/>
        </p:nvPicPr>
        <p:blipFill rotWithShape="1">
          <a:blip r:embed="rId6" cstate="screen">
            <a:extLst>
              <a:ext uri="{28A0092B-C50C-407E-A947-70E740481C1C}">
                <a14:useLocalDpi xmlns:a14="http://schemas.microsoft.com/office/drawing/2010/main"/>
              </a:ext>
            </a:extLst>
          </a:blip>
          <a:srcRect r="11364"/>
          <a:stretch/>
        </p:blipFill>
        <p:spPr>
          <a:xfrm>
            <a:off x="4352452" y="1733550"/>
            <a:ext cx="3517936" cy="3886200"/>
          </a:xfrm>
          <a:prstGeom prst="ellipse">
            <a:avLst/>
          </a:prstGeom>
        </p:spPr>
      </p:pic>
    </p:spTree>
    <p:extLst>
      <p:ext uri="{BB962C8B-B14F-4D97-AF65-F5344CB8AC3E}">
        <p14:creationId xmlns:p14="http://schemas.microsoft.com/office/powerpoint/2010/main" val="336387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25FC654-0FE3-461A-B73D-CBBBC6228DA2}"/>
              </a:ext>
            </a:extLst>
          </p:cNvPr>
          <p:cNvSpPr txBox="1">
            <a:spLocks/>
          </p:cNvSpPr>
          <p:nvPr/>
        </p:nvSpPr>
        <p:spPr>
          <a:xfrm>
            <a:off x="768350" y="242358"/>
            <a:ext cx="10515600" cy="962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STEAM Stretches Across the ELOF Domains</a:t>
            </a:r>
          </a:p>
        </p:txBody>
      </p:sp>
      <p:pic>
        <p:nvPicPr>
          <p:cNvPr id="5" name="Content Placeholder 4">
            <a:extLst>
              <a:ext uri="{FF2B5EF4-FFF2-40B4-BE49-F238E27FC236}">
                <a16:creationId xmlns:a16="http://schemas.microsoft.com/office/drawing/2014/main" id="{17D334AA-DB96-4593-B5E8-C2C6319D3E25}"/>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4792" r="2107" b="5549"/>
          <a:stretch/>
        </p:blipFill>
        <p:spPr>
          <a:xfrm>
            <a:off x="267285" y="1768510"/>
            <a:ext cx="11517729" cy="4334063"/>
          </a:xfrm>
          <a:prstGeom prst="rect">
            <a:avLst/>
          </a:prstGeom>
        </p:spPr>
      </p:pic>
    </p:spTree>
    <p:extLst>
      <p:ext uri="{BB962C8B-B14F-4D97-AF65-F5344CB8AC3E}">
        <p14:creationId xmlns:p14="http://schemas.microsoft.com/office/powerpoint/2010/main" val="53806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STEAM Stretches Across the ELOF Domains</a:t>
            </a:r>
          </a:p>
        </p:txBody>
      </p:sp>
      <p:sp>
        <p:nvSpPr>
          <p:cNvPr id="6" name="Content Placeholder 5"/>
          <p:cNvSpPr>
            <a:spLocks noGrp="1"/>
          </p:cNvSpPr>
          <p:nvPr>
            <p:ph sz="half" idx="2"/>
          </p:nvPr>
        </p:nvSpPr>
        <p:spPr>
          <a:xfrm>
            <a:off x="6172200" y="1825625"/>
            <a:ext cx="5541478" cy="4351338"/>
          </a:xfrm>
        </p:spPr>
        <p:txBody>
          <a:bodyPr vert="horz" lIns="91440" tIns="45720" rIns="91440" bIns="45720" rtlCol="0" anchor="t">
            <a:normAutofit fontScale="92500" lnSpcReduction="10000"/>
          </a:bodyPr>
          <a:lstStyle/>
          <a:p>
            <a:r>
              <a:rPr lang="en-US" sz="2600" dirty="0">
                <a:latin typeface="Calibri Light"/>
                <a:cs typeface="Calibri Light"/>
              </a:rPr>
              <a:t>Cognition (Infant/Toddler)</a:t>
            </a:r>
          </a:p>
          <a:p>
            <a:pPr marL="1025525" lvl="1" indent="-285750">
              <a:buClr>
                <a:srgbClr val="0F6523"/>
              </a:buClr>
              <a:buFont typeface="Arial"/>
              <a:buChar char="•"/>
            </a:pPr>
            <a:r>
              <a:rPr lang="en-US" sz="2200" dirty="0">
                <a:latin typeface="Calibri Light"/>
                <a:cs typeface="Calibri Light"/>
              </a:rPr>
              <a:t>Exploration and Discovery</a:t>
            </a:r>
          </a:p>
          <a:p>
            <a:pPr marL="1025525" lvl="1" indent="-285750">
              <a:buClr>
                <a:srgbClr val="0F6523"/>
              </a:buClr>
              <a:buFont typeface="Arial"/>
              <a:buChar char="•"/>
            </a:pPr>
            <a:r>
              <a:rPr lang="en-US" sz="2200" dirty="0">
                <a:latin typeface="Calibri Light"/>
                <a:cs typeface="Calibri Light"/>
              </a:rPr>
              <a:t>Memory</a:t>
            </a:r>
          </a:p>
          <a:p>
            <a:pPr marL="1025525" lvl="1" indent="-285750">
              <a:buClr>
                <a:srgbClr val="0F6523"/>
              </a:buClr>
              <a:buFont typeface="Arial"/>
              <a:buChar char="•"/>
            </a:pPr>
            <a:r>
              <a:rPr lang="en-US" sz="2200" dirty="0">
                <a:latin typeface="Calibri Light"/>
                <a:cs typeface="Calibri Light"/>
              </a:rPr>
              <a:t>Reasoning and Problem-Solving</a:t>
            </a:r>
          </a:p>
          <a:p>
            <a:r>
              <a:rPr lang="en-US" sz="2600" dirty="0">
                <a:latin typeface="Calibri Light"/>
                <a:cs typeface="Calibri Light"/>
              </a:rPr>
              <a:t>Cognition (Preschooler)</a:t>
            </a:r>
          </a:p>
          <a:p>
            <a:pPr marL="563245" lvl="2" indent="461645">
              <a:buClr>
                <a:srgbClr val="0F6523"/>
              </a:buClr>
            </a:pPr>
            <a:r>
              <a:rPr lang="en-US" sz="2200" dirty="0">
                <a:latin typeface="Calibri Light"/>
                <a:cs typeface="Calibri Light"/>
              </a:rPr>
              <a:t>Mathematics Development</a:t>
            </a:r>
          </a:p>
          <a:p>
            <a:pPr marL="563245" lvl="2" indent="461645">
              <a:buClr>
                <a:srgbClr val="0F6523"/>
              </a:buClr>
            </a:pPr>
            <a:r>
              <a:rPr lang="en-US" sz="2200" dirty="0">
                <a:latin typeface="Calibri Light"/>
                <a:cs typeface="Calibri Light"/>
              </a:rPr>
              <a:t>Scientific Reasoning </a:t>
            </a:r>
          </a:p>
          <a:p>
            <a:r>
              <a:rPr lang="en-US" sz="2600" dirty="0">
                <a:latin typeface="Calibri Light"/>
                <a:cs typeface="Calibri Light"/>
              </a:rPr>
              <a:t>Approaches to Learning</a:t>
            </a:r>
          </a:p>
          <a:p>
            <a:r>
              <a:rPr lang="en-US" sz="2600" dirty="0">
                <a:latin typeface="Calibri Light"/>
                <a:cs typeface="Calibri Light"/>
              </a:rPr>
              <a:t>Social and Emotional Development</a:t>
            </a:r>
          </a:p>
          <a:p>
            <a:r>
              <a:rPr lang="en-US" sz="2600" dirty="0">
                <a:latin typeface="Calibri Light"/>
                <a:cs typeface="Calibri Light"/>
              </a:rPr>
              <a:t>Language and Communication</a:t>
            </a:r>
          </a:p>
          <a:p>
            <a:r>
              <a:rPr lang="en-US" sz="2600" dirty="0">
                <a:latin typeface="Calibri Light"/>
                <a:cs typeface="Calibri Light"/>
              </a:rPr>
              <a:t>Perceptual Motor and Physical Development</a:t>
            </a:r>
          </a:p>
          <a:p>
            <a:endParaRPr lang="en-US" dirty="0">
              <a:cs typeface="Calibri"/>
            </a:endParaRPr>
          </a:p>
        </p:txBody>
      </p:sp>
      <p:pic>
        <p:nvPicPr>
          <p:cNvPr id="12" name="Content Placeholder 11" descr="A small child sitting on a table&#10;&#10;Description automatically generated">
            <a:extLst>
              <a:ext uri="{FF2B5EF4-FFF2-40B4-BE49-F238E27FC236}">
                <a16:creationId xmlns:a16="http://schemas.microsoft.com/office/drawing/2014/main" id="{E90B2890-2E4E-49B6-A2D0-8B20A2227D7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7232" y="1999796"/>
            <a:ext cx="5342569" cy="3566160"/>
          </a:xfrm>
        </p:spPr>
      </p:pic>
    </p:spTree>
    <p:extLst>
      <p:ext uri="{BB962C8B-B14F-4D97-AF65-F5344CB8AC3E}">
        <p14:creationId xmlns:p14="http://schemas.microsoft.com/office/powerpoint/2010/main" val="21533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964E-EF8D-48DE-A361-589123D06E5C}"/>
              </a:ext>
            </a:extLst>
          </p:cNvPr>
          <p:cNvSpPr>
            <a:spLocks noGrp="1"/>
          </p:cNvSpPr>
          <p:nvPr>
            <p:ph type="title"/>
          </p:nvPr>
        </p:nvSpPr>
        <p:spPr>
          <a:xfrm>
            <a:off x="839788" y="457200"/>
            <a:ext cx="10515600" cy="660400"/>
          </a:xfrm>
        </p:spPr>
        <p:txBody>
          <a:bodyPr>
            <a:normAutofit/>
          </a:bodyPr>
          <a:lstStyle/>
          <a:p>
            <a:pPr algn="ctr"/>
            <a:r>
              <a:rPr lang="en-US" sz="4000" dirty="0"/>
              <a:t>Red Cliff Early Childhood Center</a:t>
            </a:r>
          </a:p>
        </p:txBody>
      </p:sp>
      <p:pic>
        <p:nvPicPr>
          <p:cNvPr id="6" name="Picture Placeholder 5">
            <a:extLst>
              <a:ext uri="{FF2B5EF4-FFF2-40B4-BE49-F238E27FC236}">
                <a16:creationId xmlns:a16="http://schemas.microsoft.com/office/drawing/2014/main" id="{24A83EEB-ACD4-4F51-B58D-594644D9B2E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615" b="9615"/>
          <a:stretch>
            <a:fillRect/>
          </a:stretch>
        </p:blipFill>
        <p:spPr/>
      </p:pic>
      <p:sp>
        <p:nvSpPr>
          <p:cNvPr id="4" name="Text Placeholder 3">
            <a:extLst>
              <a:ext uri="{FF2B5EF4-FFF2-40B4-BE49-F238E27FC236}">
                <a16:creationId xmlns:a16="http://schemas.microsoft.com/office/drawing/2014/main" id="{1C039FDC-1FB6-49FE-9689-9D9C15CFB48B}"/>
              </a:ext>
            </a:extLst>
          </p:cNvPr>
          <p:cNvSpPr>
            <a:spLocks noGrp="1"/>
          </p:cNvSpPr>
          <p:nvPr>
            <p:ph type="body" sz="half" idx="2"/>
          </p:nvPr>
        </p:nvSpPr>
        <p:spPr>
          <a:xfrm>
            <a:off x="839788" y="1788160"/>
            <a:ext cx="3932237" cy="4080828"/>
          </a:xfrm>
        </p:spPr>
        <p:txBody>
          <a:bodyPr>
            <a:normAutofit lnSpcReduction="10000"/>
          </a:bodyPr>
          <a:lstStyle/>
          <a:p>
            <a:pPr>
              <a:lnSpc>
                <a:spcPct val="100000"/>
              </a:lnSpc>
            </a:pPr>
            <a:r>
              <a:rPr lang="en-US" sz="2000" dirty="0"/>
              <a:t>We were always trying to integrate culture into the curriculum—the science domain, the math domain, etc. Then we realized that culture should be at the base, serving as the foundation, the building block for curriculum development. It was an amazing paradigm shift! We are now making huge gains in integrating language and culture into our early childhood programming.</a:t>
            </a:r>
          </a:p>
          <a:p>
            <a:pPr>
              <a:lnSpc>
                <a:spcPct val="100000"/>
              </a:lnSpc>
            </a:pPr>
            <a:r>
              <a:rPr lang="en-US" sz="2000" dirty="0"/>
              <a:t> —The Red Cliff Early Childhood Center</a:t>
            </a:r>
          </a:p>
        </p:txBody>
      </p:sp>
    </p:spTree>
    <p:extLst>
      <p:ext uri="{BB962C8B-B14F-4D97-AF65-F5344CB8AC3E}">
        <p14:creationId xmlns:p14="http://schemas.microsoft.com/office/powerpoint/2010/main" val="111822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HS.House Graphic_ENG_hous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296" y="-416520"/>
            <a:ext cx="9754362" cy="7315200"/>
          </a:xfrm>
          <a:prstGeom prst="rect">
            <a:avLst/>
          </a:prstGeom>
        </p:spPr>
      </p:pic>
    </p:spTree>
    <p:extLst>
      <p:ext uri="{BB962C8B-B14F-4D97-AF65-F5344CB8AC3E}">
        <p14:creationId xmlns:p14="http://schemas.microsoft.com/office/powerpoint/2010/main" val="365760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87E-944E-4FE6-B3A5-1A3756A387AB}"/>
              </a:ext>
            </a:extLst>
          </p:cNvPr>
          <p:cNvSpPr>
            <a:spLocks noGrp="1"/>
          </p:cNvSpPr>
          <p:nvPr>
            <p:ph type="title"/>
          </p:nvPr>
        </p:nvSpPr>
        <p:spPr>
          <a:xfrm>
            <a:off x="287867" y="-182033"/>
            <a:ext cx="7143432" cy="1875365"/>
          </a:xfrm>
        </p:spPr>
        <p:txBody>
          <a:bodyPr vert="horz" lIns="91440" tIns="45720" rIns="91440" bIns="45720" rtlCol="0" anchor="ctr">
            <a:normAutofit/>
          </a:bodyPr>
          <a:lstStyle/>
          <a:p>
            <a:pPr algn="ctr"/>
            <a:r>
              <a:rPr lang="en-US" b="1" dirty="0"/>
              <a:t>Parent, Family, and Community  Engagement </a:t>
            </a:r>
          </a:p>
        </p:txBody>
      </p:sp>
      <p:sp>
        <p:nvSpPr>
          <p:cNvPr id="4" name="Text Placeholder 3">
            <a:extLst>
              <a:ext uri="{FF2B5EF4-FFF2-40B4-BE49-F238E27FC236}">
                <a16:creationId xmlns:a16="http://schemas.microsoft.com/office/drawing/2014/main" id="{598B1037-ADB9-4B4F-B80E-A2308231AFA0}"/>
              </a:ext>
            </a:extLst>
          </p:cNvPr>
          <p:cNvSpPr>
            <a:spLocks noGrp="1"/>
          </p:cNvSpPr>
          <p:nvPr>
            <p:ph type="body" sz="half" idx="2"/>
          </p:nvPr>
        </p:nvSpPr>
        <p:spPr>
          <a:xfrm>
            <a:off x="897467" y="1693332"/>
            <a:ext cx="6358997" cy="4512205"/>
          </a:xfrm>
        </p:spPr>
        <p:txBody>
          <a:bodyPr vert="horz" lIns="91440" tIns="45720" rIns="91440" bIns="45720" rtlCol="0" anchor="ctr">
            <a:normAutofit/>
          </a:bodyPr>
          <a:lstStyle/>
          <a:p>
            <a:r>
              <a:rPr lang="en-US" sz="3200" dirty="0"/>
              <a:t>Culturally and linguistically responsive environments can only be created by engaging and partnering with families, Elders, and the community. Establishing a partnership with families and the community is crucial for children’s learning and later success </a:t>
            </a:r>
            <a:r>
              <a:rPr lang="en-US" sz="3200"/>
              <a:t>in life.</a:t>
            </a:r>
            <a:r>
              <a:rPr lang="en-US" sz="1800"/>
              <a:t> </a:t>
            </a:r>
            <a:endParaRPr lang="en-US" sz="1800" dirty="0"/>
          </a:p>
        </p:txBody>
      </p:sp>
      <p:pic>
        <p:nvPicPr>
          <p:cNvPr id="8" name="Picture Placeholder 7" descr="A picture containing photo, wall, indoor&#10;&#10;Description automatically generated">
            <a:extLst>
              <a:ext uri="{FF2B5EF4-FFF2-40B4-BE49-F238E27FC236}">
                <a16:creationId xmlns:a16="http://schemas.microsoft.com/office/drawing/2014/main" id="{029E931A-15C7-43EF-806F-1CF39E43717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2" b="3864"/>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409750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HS.House Graphic_ENG_bas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156" y="-566063"/>
            <a:ext cx="9754362" cy="7315200"/>
          </a:xfrm>
          <a:prstGeom prst="rect">
            <a:avLst/>
          </a:prstGeom>
        </p:spPr>
      </p:pic>
    </p:spTree>
    <p:extLst>
      <p:ext uri="{BB962C8B-B14F-4D97-AF65-F5344CB8AC3E}">
        <p14:creationId xmlns:p14="http://schemas.microsoft.com/office/powerpoint/2010/main" val="243657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p:txBody>
          <a:bodyPr>
            <a:normAutofit/>
          </a:bodyPr>
          <a:lstStyle/>
          <a:p>
            <a:r>
              <a:rPr lang="en-US" b="1" dirty="0"/>
              <a:t>Identify</a:t>
            </a:r>
            <a:r>
              <a:rPr lang="en-US" dirty="0"/>
              <a:t> ways infants, toddlers, and preschoolers naturally engage in inquiry, reasoning, and problem solving through everyday routines, culture, language, and learning opportunities  </a:t>
            </a:r>
          </a:p>
          <a:p>
            <a:pPr lvl="0"/>
            <a:r>
              <a:rPr lang="en-US" b="1" dirty="0"/>
              <a:t>Describe</a:t>
            </a:r>
            <a:r>
              <a:rPr lang="en-US" dirty="0"/>
              <a:t> how the STEAM components share a common approach and focus</a:t>
            </a:r>
          </a:p>
          <a:p>
            <a:pPr lvl="0"/>
            <a:r>
              <a:rPr lang="en-US" b="1" dirty="0"/>
              <a:t>Provide strategies</a:t>
            </a:r>
            <a:r>
              <a:rPr lang="en-US" dirty="0"/>
              <a:t> to support children’s inquiry and STEAM skills in the early education setting, community, and at home </a:t>
            </a:r>
          </a:p>
          <a:p>
            <a:r>
              <a:rPr lang="en-US" b="1" dirty="0"/>
              <a:t>Learn </a:t>
            </a:r>
            <a:r>
              <a:rPr lang="en-US" dirty="0"/>
              <a:t>to use the </a:t>
            </a:r>
            <a:r>
              <a:rPr lang="en-US" i="1" dirty="0"/>
              <a:t>Steps and Introduction to Making it Work Guide</a:t>
            </a:r>
            <a:r>
              <a:rPr lang="en-US" dirty="0"/>
              <a:t> to integrate culture and language in lesson plans for STEAM skills</a:t>
            </a:r>
          </a:p>
        </p:txBody>
      </p:sp>
    </p:spTree>
    <p:extLst>
      <p:ext uri="{BB962C8B-B14F-4D97-AF65-F5344CB8AC3E}">
        <p14:creationId xmlns:p14="http://schemas.microsoft.com/office/powerpoint/2010/main" val="2089502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stSharedByUser xmlns="638e6b88-029d-4974-94ab-4f46eee0f699" xsi:nil="true"/>
    <SharedWithUsers xmlns="638e6b88-029d-4974-94ab-4f46eee0f699">
      <UserInfo>
        <DisplayName/>
        <AccountId xsi:nil="true"/>
        <AccountType/>
      </UserInfo>
    </SharedWithUsers>
    <LastSharedByTime xmlns="638e6b88-029d-4974-94ab-4f46eee0f6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4C0ACEA8DAF04D970A1715B66301EA" ma:contentTypeVersion="10" ma:contentTypeDescription="Create a new document." ma:contentTypeScope="" ma:versionID="9041ff28876c537520f6b126ace39bd4">
  <xsd:schema xmlns:xsd="http://www.w3.org/2001/XMLSchema" xmlns:xs="http://www.w3.org/2001/XMLSchema" xmlns:p="http://schemas.microsoft.com/office/2006/metadata/properties" xmlns:ns2="638e6b88-029d-4974-94ab-4f46eee0f699" xmlns:ns3="86c47be5-a538-494d-86ba-4575a1c11fbc" targetNamespace="http://schemas.microsoft.com/office/2006/metadata/properties" ma:root="true" ma:fieldsID="a0c2c3e96807e4f5b6bc544139305446" ns2:_="" ns3:_="">
    <xsd:import namespace="638e6b88-029d-4974-94ab-4f46eee0f699"/>
    <xsd:import namespace="86c47be5-a538-494d-86ba-4575a1c11fb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c47be5-a538-494d-86ba-4575a1c11fb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6C1684-6783-42EE-ACDB-A0D872BEC8A6}">
  <ds:schemaRefs>
    <ds:schemaRef ds:uri="http://schemas.microsoft.com/sharepoint/v3/contenttype/forms"/>
  </ds:schemaRefs>
</ds:datastoreItem>
</file>

<file path=customXml/itemProps2.xml><?xml version="1.0" encoding="utf-8"?>
<ds:datastoreItem xmlns:ds="http://schemas.openxmlformats.org/officeDocument/2006/customXml" ds:itemID="{417573B4-FCEB-41FA-B825-6596928D8814}">
  <ds:schemaRefs>
    <ds:schemaRef ds:uri="http://schemas.microsoft.com/office/2006/metadata/properties"/>
    <ds:schemaRef ds:uri="http://schemas.microsoft.com/office/infopath/2007/PartnerControls"/>
    <ds:schemaRef ds:uri="638e6b88-029d-4974-94ab-4f46eee0f699"/>
  </ds:schemaRefs>
</ds:datastoreItem>
</file>

<file path=customXml/itemProps3.xml><?xml version="1.0" encoding="utf-8"?>
<ds:datastoreItem xmlns:ds="http://schemas.openxmlformats.org/officeDocument/2006/customXml" ds:itemID="{0EDD71B6-612E-4C2C-B05F-297EDB8A7B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86c47be5-a538-494d-86ba-4575a1c11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554</TotalTime>
  <Words>874</Words>
  <Application>Microsoft Office PowerPoint</Application>
  <PresentationFormat>Widescreen</PresentationFormat>
  <Paragraphs>152</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Every Individual is Rooted in Culture</vt:lpstr>
      <vt:lpstr>PowerPoint Presentation</vt:lpstr>
      <vt:lpstr>STEAM Stretches Across the ELOF Domains</vt:lpstr>
      <vt:lpstr>Red Cliff Early Childhood Center</vt:lpstr>
      <vt:lpstr>PowerPoint Presentation</vt:lpstr>
      <vt:lpstr>Parent, Family, and Community  Engagement </vt:lpstr>
      <vt:lpstr>PowerPoint Presentation</vt:lpstr>
      <vt:lpstr>Objectives</vt:lpstr>
      <vt:lpstr>Culturally and Linguistic Responsive  Practices</vt:lpstr>
      <vt:lpstr>PowerPoint Presentation</vt:lpstr>
      <vt:lpstr>What is STEAM?</vt:lpstr>
      <vt:lpstr>STEAM is for Everyone</vt:lpstr>
      <vt:lpstr>STEAM is All Around</vt:lpstr>
      <vt:lpstr>A Common Approach and Focus</vt:lpstr>
      <vt:lpstr>STEAM Mindset</vt:lpstr>
      <vt:lpstr>Hoop Dancers from Red Cliff Bank of  Lake Superior Chippewa</vt:lpstr>
      <vt:lpstr>STEAM Knowledge</vt:lpstr>
      <vt:lpstr>Language of STEAM</vt:lpstr>
      <vt:lpstr>Two-Eyed Seeing</vt:lpstr>
      <vt:lpstr>Speak The Language Of STEAM</vt:lpstr>
      <vt:lpstr>STEAM-Related Skills</vt:lpstr>
      <vt:lpstr>How We Can Support STEAM Learning</vt:lpstr>
      <vt:lpstr>Engaging Environments</vt:lpstr>
      <vt:lpstr>Nurturing, Responsive, &amp; Effective Interactions</vt:lpstr>
      <vt:lpstr>Learning Experiences/Activities</vt:lpstr>
      <vt:lpstr>Learning Activity: STEAM in Everyday Experiences &amp; Activities</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Mazzeo</dc:creator>
  <cp:lastModifiedBy>Treshawn Anderson</cp:lastModifiedBy>
  <cp:revision>6</cp:revision>
  <dcterms:created xsi:type="dcterms:W3CDTF">2019-06-04T15:31:02Z</dcterms:created>
  <dcterms:modified xsi:type="dcterms:W3CDTF">2020-04-10T18:41:00Z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0x0101001B4C0ACEA8DAF04D970A1715B66301EA</vt:lpwstr>
  </property>
  <property fmtid="{D5CDD505-2E9C-101B-9397-08002B2CF9AE}" pid="3" name="ArticulateGUID">
    <vt:lpwstr>89517788-3368-4FCD-85BC-5380BA77F048</vt:lpwstr>
  </property>
  <property fmtid="{D5CDD505-2E9C-101B-9397-08002B2CF9AE}" pid="4" name="ArticulatePath">
    <vt:lpwstr>8A AIAN STEAM Slides</vt:lpwstr>
  </property>
</Properties>
</file>